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4" r:id="rId1"/>
  </p:sldMasterIdLst>
  <p:notesMasterIdLst>
    <p:notesMasterId r:id="rId108"/>
  </p:notesMasterIdLst>
  <p:sldIdLst>
    <p:sldId id="754" r:id="rId2"/>
    <p:sldId id="812" r:id="rId3"/>
    <p:sldId id="765" r:id="rId4"/>
    <p:sldId id="766" r:id="rId5"/>
    <p:sldId id="767" r:id="rId6"/>
    <p:sldId id="768" r:id="rId7"/>
    <p:sldId id="775" r:id="rId8"/>
    <p:sldId id="763" r:id="rId9"/>
    <p:sldId id="769" r:id="rId10"/>
    <p:sldId id="772" r:id="rId11"/>
    <p:sldId id="774" r:id="rId12"/>
    <p:sldId id="776" r:id="rId13"/>
    <p:sldId id="777" r:id="rId14"/>
    <p:sldId id="778" r:id="rId15"/>
    <p:sldId id="779" r:id="rId16"/>
    <p:sldId id="798" r:id="rId17"/>
    <p:sldId id="780" r:id="rId18"/>
    <p:sldId id="781" r:id="rId19"/>
    <p:sldId id="782" r:id="rId20"/>
    <p:sldId id="783" r:id="rId21"/>
    <p:sldId id="784" r:id="rId22"/>
    <p:sldId id="785" r:id="rId23"/>
    <p:sldId id="788" r:id="rId24"/>
    <p:sldId id="809" r:id="rId25"/>
    <p:sldId id="789" r:id="rId26"/>
    <p:sldId id="791" r:id="rId27"/>
    <p:sldId id="792" r:id="rId28"/>
    <p:sldId id="793" r:id="rId29"/>
    <p:sldId id="794" r:id="rId30"/>
    <p:sldId id="795" r:id="rId31"/>
    <p:sldId id="796" r:id="rId32"/>
    <p:sldId id="797" r:id="rId33"/>
    <p:sldId id="799" r:id="rId34"/>
    <p:sldId id="800" r:id="rId35"/>
    <p:sldId id="801" r:id="rId36"/>
    <p:sldId id="803" r:id="rId37"/>
    <p:sldId id="804" r:id="rId38"/>
    <p:sldId id="805" r:id="rId39"/>
    <p:sldId id="806" r:id="rId40"/>
    <p:sldId id="807" r:id="rId41"/>
    <p:sldId id="802" r:id="rId42"/>
    <p:sldId id="808" r:id="rId43"/>
    <p:sldId id="288" r:id="rId44"/>
    <p:sldId id="289" r:id="rId45"/>
    <p:sldId id="290" r:id="rId46"/>
    <p:sldId id="813" r:id="rId47"/>
    <p:sldId id="814" r:id="rId48"/>
    <p:sldId id="815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10" r:id="rId58"/>
    <p:sldId id="311" r:id="rId59"/>
    <p:sldId id="300" r:id="rId60"/>
    <p:sldId id="301" r:id="rId61"/>
    <p:sldId id="314" r:id="rId62"/>
    <p:sldId id="302" r:id="rId63"/>
    <p:sldId id="303" r:id="rId64"/>
    <p:sldId id="304" r:id="rId65"/>
    <p:sldId id="819" r:id="rId66"/>
    <p:sldId id="817" r:id="rId67"/>
    <p:sldId id="305" r:id="rId68"/>
    <p:sldId id="306" r:id="rId69"/>
    <p:sldId id="818" r:id="rId70"/>
    <p:sldId id="321" r:id="rId71"/>
    <p:sldId id="322" r:id="rId72"/>
    <p:sldId id="323" r:id="rId73"/>
    <p:sldId id="820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811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740" r:id="rId107"/>
  </p:sldIdLst>
  <p:sldSz cx="12192000" cy="6858000"/>
  <p:notesSz cx="6797675" cy="9928225"/>
  <p:embeddedFontLst>
    <p:embeddedFont>
      <p:font typeface="Calibri" panose="020F0502020204030204" pitchFamily="34" charset="0"/>
      <p:regular r:id="rId109"/>
      <p:bold r:id="rId110"/>
      <p:italic r:id="rId111"/>
      <p:boldItalic r:id="rId112"/>
    </p:embeddedFont>
    <p:embeddedFont>
      <p:font typeface="Century Gothic" panose="020B0502020202020204" pitchFamily="34" charset="0"/>
      <p:regular r:id="rId113"/>
      <p:bold r:id="rId114"/>
      <p:italic r:id="rId115"/>
      <p:boldItalic r:id="rId116"/>
    </p:embeddedFont>
    <p:embeddedFont>
      <p:font typeface="나눔고딕" panose="020D0604000000000000" pitchFamily="50" charset="-127"/>
      <p:regular r:id="rId117"/>
      <p:bold r:id="rId118"/>
    </p:embeddedFont>
    <p:embeddedFont>
      <p:font typeface="맑은 고딕" panose="020B0503020000020004" pitchFamily="50" charset="-127"/>
      <p:regular r:id="rId119"/>
      <p:bold r:id="rId120"/>
    </p:embeddedFont>
    <p:embeddedFont>
      <p:font typeface="에스코어 드림 4 Regular" panose="020B0503030302020204" pitchFamily="34" charset="-127"/>
      <p:regular r:id="rId121"/>
    </p:embeddedFont>
    <p:embeddedFont>
      <p:font typeface="에스코어 드림 5 Medium" panose="020B0503030302020204" pitchFamily="34" charset="-127"/>
      <p:regular r:id="rId122"/>
    </p:embeddedFont>
    <p:embeddedFont>
      <p:font typeface="에스코어 드림 6 Bold" panose="020B0703030302020204" pitchFamily="34" charset="-127"/>
      <p:bold r:id="rId123"/>
    </p:embeddedFont>
    <p:embeddedFont>
      <p:font typeface="에스코어 드림 7 ExtraBold" panose="020B0803030302020204" pitchFamily="34" charset="-127"/>
      <p:bold r:id="rId1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CA79F6D-50B5-4092-898B-1E66C993453A}">
          <p14:sldIdLst>
            <p14:sldId id="754"/>
            <p14:sldId id="812"/>
            <p14:sldId id="765"/>
            <p14:sldId id="766"/>
            <p14:sldId id="767"/>
            <p14:sldId id="768"/>
            <p14:sldId id="775"/>
            <p14:sldId id="763"/>
            <p14:sldId id="769"/>
            <p14:sldId id="772"/>
            <p14:sldId id="774"/>
            <p14:sldId id="776"/>
            <p14:sldId id="777"/>
            <p14:sldId id="778"/>
            <p14:sldId id="779"/>
            <p14:sldId id="798"/>
            <p14:sldId id="780"/>
            <p14:sldId id="781"/>
            <p14:sldId id="782"/>
            <p14:sldId id="783"/>
            <p14:sldId id="784"/>
            <p14:sldId id="785"/>
            <p14:sldId id="788"/>
            <p14:sldId id="809"/>
            <p14:sldId id="789"/>
            <p14:sldId id="791"/>
            <p14:sldId id="792"/>
            <p14:sldId id="793"/>
            <p14:sldId id="794"/>
            <p14:sldId id="795"/>
            <p14:sldId id="796"/>
            <p14:sldId id="797"/>
            <p14:sldId id="799"/>
            <p14:sldId id="800"/>
            <p14:sldId id="801"/>
            <p14:sldId id="803"/>
            <p14:sldId id="804"/>
            <p14:sldId id="805"/>
            <p14:sldId id="806"/>
            <p14:sldId id="807"/>
            <p14:sldId id="802"/>
            <p14:sldId id="808"/>
            <p14:sldId id="288"/>
            <p14:sldId id="289"/>
            <p14:sldId id="290"/>
            <p14:sldId id="813"/>
            <p14:sldId id="814"/>
            <p14:sldId id="815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10"/>
            <p14:sldId id="311"/>
            <p14:sldId id="300"/>
            <p14:sldId id="301"/>
            <p14:sldId id="314"/>
            <p14:sldId id="302"/>
            <p14:sldId id="303"/>
            <p14:sldId id="304"/>
            <p14:sldId id="819"/>
            <p14:sldId id="817"/>
            <p14:sldId id="305"/>
            <p14:sldId id="306"/>
            <p14:sldId id="818"/>
            <p14:sldId id="321"/>
            <p14:sldId id="322"/>
            <p14:sldId id="323"/>
            <p14:sldId id="820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811"/>
            <p14:sldId id="349"/>
            <p14:sldId id="350"/>
            <p14:sldId id="351"/>
            <p14:sldId id="352"/>
            <p14:sldId id="353"/>
            <p14:sldId id="354"/>
            <p14:sldId id="355"/>
            <p14:sldId id="740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방서우" initials="방" lastIdx="1" clrIdx="0"/>
  <p:cmAuthor id="1" name="Windows 사용자" initials="W사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1D416F"/>
    <a:srgbClr val="393939"/>
    <a:srgbClr val="B0D1DA"/>
    <a:srgbClr val="1F497D"/>
    <a:srgbClr val="FF6600"/>
    <a:srgbClr val="37C9A6"/>
    <a:srgbClr val="E6E6E6"/>
    <a:srgbClr val="EBF1DE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74" autoAdjust="0"/>
    <p:restoredTop sz="91058" autoAdjust="0"/>
  </p:normalViewPr>
  <p:slideViewPr>
    <p:cSldViewPr>
      <p:cViewPr varScale="1">
        <p:scale>
          <a:sx n="85" d="100"/>
          <a:sy n="85" d="100"/>
        </p:scale>
        <p:origin x="317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327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9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4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5.fntdata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5.fntdata"/><Relationship Id="rId118" Type="http://schemas.openxmlformats.org/officeDocument/2006/relationships/font" Target="fonts/font10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124" Type="http://schemas.openxmlformats.org/officeDocument/2006/relationships/font" Target="fonts/font16.fntdata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6.fntdata"/><Relationship Id="rId119" Type="http://schemas.openxmlformats.org/officeDocument/2006/relationships/font" Target="fonts/font11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2.fntdata"/><Relationship Id="rId125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.fntdata"/><Relationship Id="rId115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DA281-8799-40B3-B392-AE03E80AAE42}" type="datetimeFigureOut">
              <a:rPr lang="ko-KR" altLang="en-US" smtClean="0"/>
              <a:t>2021-06-21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D516F-40AC-464B-B5C1-B064CF2F255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815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872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12371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100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101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102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103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104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105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3209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890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799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069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605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470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260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701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62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553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49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0275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9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023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255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401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1619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905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546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46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47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78942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0966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27250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481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318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09776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3513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0553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0663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842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871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9643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2954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8652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53484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975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20500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73190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62835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9209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17936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6490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00257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572837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2936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89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516F-40AC-464B-B5C1-B064CF2F2550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68162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68765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3D516F-40AC-464B-B5C1-B064CF2F2550}" type="slidenum">
              <a:rPr lang="en-US" altLang="en-US"/>
              <a:pPr lvl="0">
                <a:defRPr/>
              </a:pPr>
              <a:t>99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6/21/2021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116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6/21/2021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608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000" y="108000"/>
            <a:ext cx="9408000" cy="705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6/21/2021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327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6/21/2021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751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771900"/>
            <a:ext cx="5384800" cy="201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076950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876800" y="61722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latinLnBrk="0">
              <a:defRPr/>
            </a:pPr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172200"/>
            <a:ext cx="711200" cy="4000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latinLnBrk="0">
              <a:defRPr/>
            </a:pPr>
            <a:fld id="{03323997-B65F-404F-BB4C-FC97798F49E9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>
                <a:defRPr/>
              </a:pPr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52400"/>
            <a:ext cx="10972800" cy="76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025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000" y="108000"/>
            <a:ext cx="9408000" cy="705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00" y="1008000"/>
            <a:ext cx="11712000" cy="5580000"/>
          </a:xfrm>
        </p:spPr>
        <p:txBody>
          <a:bodyPr/>
          <a:lstStyle>
            <a:lvl1pPr>
              <a:spcBef>
                <a:spcPts val="100"/>
              </a:spcBef>
              <a:spcAft>
                <a:spcPts val="100"/>
              </a:spcAft>
              <a:defRPr/>
            </a:lvl1pPr>
            <a:lvl2pPr>
              <a:spcBef>
                <a:spcPts val="100"/>
              </a:spcBef>
              <a:spcAft>
                <a:spcPts val="100"/>
              </a:spcAft>
              <a:defRPr/>
            </a:lvl2pPr>
            <a:lvl3pPr>
              <a:spcBef>
                <a:spcPts val="100"/>
              </a:spcBef>
              <a:spcAft>
                <a:spcPts val="100"/>
              </a:spcAft>
              <a:defRPr/>
            </a:lvl3pPr>
            <a:lvl4pPr>
              <a:spcBef>
                <a:spcPts val="100"/>
              </a:spcBef>
              <a:spcAft>
                <a:spcPts val="100"/>
              </a:spcAft>
              <a:defRPr/>
            </a:lvl4pPr>
            <a:lvl5pPr>
              <a:spcBef>
                <a:spcPts val="100"/>
              </a:spcBef>
              <a:spcAft>
                <a:spcPts val="1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68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000" y="108000"/>
            <a:ext cx="9408000" cy="705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00" y="1008000"/>
            <a:ext cx="9840000" cy="5580000"/>
          </a:xfrm>
        </p:spPr>
        <p:txBody>
          <a:bodyPr/>
          <a:lstStyle>
            <a:lvl1pPr>
              <a:spcBef>
                <a:spcPts val="100"/>
              </a:spcBef>
              <a:spcAft>
                <a:spcPts val="100"/>
              </a:spcAft>
              <a:defRPr/>
            </a:lvl1pPr>
            <a:lvl2pPr>
              <a:spcBef>
                <a:spcPts val="100"/>
              </a:spcBef>
              <a:spcAft>
                <a:spcPts val="100"/>
              </a:spcAft>
              <a:defRPr/>
            </a:lvl2pPr>
            <a:lvl3pPr>
              <a:spcBef>
                <a:spcPts val="100"/>
              </a:spcBef>
              <a:spcAft>
                <a:spcPts val="100"/>
              </a:spcAft>
              <a:defRPr/>
            </a:lvl3pPr>
            <a:lvl4pPr>
              <a:spcBef>
                <a:spcPts val="100"/>
              </a:spcBef>
              <a:spcAft>
                <a:spcPts val="100"/>
              </a:spcAft>
              <a:defRPr/>
            </a:lvl4pPr>
            <a:lvl5pPr>
              <a:spcBef>
                <a:spcPts val="100"/>
              </a:spcBef>
              <a:spcAft>
                <a:spcPts val="1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7834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6/21/2021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043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000" y="108000"/>
            <a:ext cx="9408000" cy="705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6/21/2021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8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000" y="108000"/>
            <a:ext cx="9408000" cy="70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6/21/2021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17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000" y="108000"/>
            <a:ext cx="9408000" cy="705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6/21/2021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75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6/21/2021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8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1D8BD707-D9CF-40AE-B4C6-C98DA3205C09}" type="datetimeFigureOut">
              <a:rPr lang="en-US" smtClean="0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6/21/2021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latinLnBrk="0"/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latinLnBrk="0"/>
            <a:fld id="{B6F15528-21DE-4FAA-801E-634DDDAF4B2B}" type="slidenum">
              <a:rPr lang="en-US">
                <a:solidFill>
                  <a:prstClr val="black"/>
                </a:solidFill>
                <a:ea typeface="굴림" panose="020B0600000101010101" pitchFamily="50" charset="-127"/>
              </a:rPr>
              <a:pPr latinLnBrk="0"/>
              <a:t>‹#›</a:t>
            </a:fld>
            <a:endParaRPr lang="en-US" dirty="0">
              <a:solidFill>
                <a:prstClr val="black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990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848" y="1028716"/>
            <a:ext cx="11712000" cy="55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11621896" y="6553200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fld id="{B6F15528-21DE-4FAA-801E-634DDDAF4B2B}" type="slidenum">
              <a:rPr lang="en-US" sz="1100" b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Century Gothic" panose="020B0502020202020204" pitchFamily="34" charset="0"/>
                <a:ea typeface="맑은 고딕" panose="020B0503020000020004" pitchFamily="50" charset="-127"/>
              </a:rPr>
              <a:pPr latinLnBrk="0"/>
              <a:t>‹#›</a:t>
            </a:fld>
            <a:endParaRPr lang="en-US" sz="11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Century Gothic" panose="020B0502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4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tx2"/>
          </a:solidFill>
          <a:latin typeface="Century Gothic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"/>
        </a:spcBef>
        <a:spcAft>
          <a:spcPts val="200"/>
        </a:spcAft>
        <a:buFontTx/>
        <a:buBlip>
          <a:blip r:embed="rId15"/>
        </a:buBlip>
        <a:defRPr sz="1600" b="1" kern="1200">
          <a:solidFill>
            <a:srgbClr val="333333"/>
          </a:solidFill>
          <a:latin typeface="Century Gothic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200"/>
        </a:spcBef>
        <a:spcAft>
          <a:spcPts val="200"/>
        </a:spcAft>
        <a:buFontTx/>
        <a:buBlip>
          <a:blip r:embed="rId15"/>
        </a:buBlip>
        <a:defRPr sz="1400" b="1" kern="1200">
          <a:solidFill>
            <a:srgbClr val="333333"/>
          </a:solidFill>
          <a:latin typeface="Century Gothic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200"/>
        </a:spcBef>
        <a:spcAft>
          <a:spcPts val="200"/>
        </a:spcAft>
        <a:buFontTx/>
        <a:buBlip>
          <a:blip r:embed="rId15"/>
        </a:buBlip>
        <a:defRPr sz="1200" b="1" kern="1200">
          <a:solidFill>
            <a:srgbClr val="333333"/>
          </a:solidFill>
          <a:latin typeface="Century Gothic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200" b="1" kern="1200">
          <a:solidFill>
            <a:srgbClr val="333333"/>
          </a:solidFill>
          <a:latin typeface="Century Gothic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1200" b="1" kern="1200">
          <a:solidFill>
            <a:srgbClr val="333333"/>
          </a:solidFill>
          <a:latin typeface="Century Gothic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yunTae-Choi/PartyAndGameProject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unTae-Choi/PartyAndGameProjec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RfGINhO6DQ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시멘트이(가) 표시된 사진&#10;&#10;자동 생성된 설명">
            <a:extLst>
              <a:ext uri="{FF2B5EF4-FFF2-40B4-BE49-F238E27FC236}">
                <a16:creationId xmlns:a16="http://schemas.microsoft.com/office/drawing/2014/main" id="{D1A45EF8-AB4E-4803-88ED-ACF06959A8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30" t="24401" r="11432" b="33600"/>
          <a:stretch/>
        </p:blipFill>
        <p:spPr>
          <a:xfrm rot="5400000">
            <a:off x="2666996" y="-2666999"/>
            <a:ext cx="6858001" cy="1219199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D1565FB-E8AD-498D-9B4C-33C269480668}"/>
              </a:ext>
            </a:extLst>
          </p:cNvPr>
          <p:cNvSpPr/>
          <p:nvPr/>
        </p:nvSpPr>
        <p:spPr>
          <a:xfrm>
            <a:off x="4" y="908720"/>
            <a:ext cx="12191996" cy="4752528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C6FFCC-1683-4927-952F-BA1A758D2F48}"/>
              </a:ext>
            </a:extLst>
          </p:cNvPr>
          <p:cNvGrpSpPr/>
          <p:nvPr/>
        </p:nvGrpSpPr>
        <p:grpSpPr>
          <a:xfrm>
            <a:off x="1724796" y="1412454"/>
            <a:ext cx="8742408" cy="3960762"/>
            <a:chOff x="1724796" y="1844502"/>
            <a:chExt cx="8742408" cy="3960762"/>
          </a:xfrm>
        </p:grpSpPr>
        <p:sp>
          <p:nvSpPr>
            <p:cNvPr id="7" name="Text Box 13"/>
            <p:cNvSpPr txBox="1">
              <a:spLocks noChangeArrowheads="1"/>
            </p:cNvSpPr>
            <p:nvPr/>
          </p:nvSpPr>
          <p:spPr bwMode="auto">
            <a:xfrm>
              <a:off x="6240016" y="5046145"/>
              <a:ext cx="4227188" cy="759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00" b="1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+mj-cs"/>
                </a:rPr>
                <a:t>프로젝트 결과물 </a:t>
              </a:r>
              <a:endParaRPr lang="en-US" altLang="ko-KR" sz="1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endParaRPr>
            </a:p>
            <a:p>
              <a:pPr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GitHub </a:t>
              </a:r>
              <a:r>
                <a:rPr lang="en-US" altLang="ko-KR" sz="10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: </a:t>
              </a:r>
              <a:r>
                <a:rPr lang="en-US" altLang="ko-KR" sz="1000" u="sng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https://github.com/HyunTae-Choi/PartyAndGameProject</a:t>
              </a:r>
              <a:endParaRPr lang="en-US" altLang="ko-KR" sz="1000" u="sng" dirty="0"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  <a:p>
              <a:pPr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굴림" panose="020B0600000101010101" pitchFamily="50" charset="-127"/>
                </a:rPr>
                <a:t>YouTube: </a:t>
              </a:r>
              <a:r>
                <a:rPr lang="en-US" altLang="ko-KR" sz="1000" u="sng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Nanum Gothic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https://www.youtube.com/watch?v=vRfGINhO6DQ</a:t>
              </a:r>
              <a:endParaRPr lang="en-US" altLang="ko-KR" sz="1000" u="sng" dirty="0">
                <a:solidFill>
                  <a:schemeClr val="bg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굴림" panose="020B060000010101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724796" y="3717032"/>
              <a:ext cx="874240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 latinLnBrk="0">
                <a:spcBef>
                  <a:spcPct val="0"/>
                </a:spcBef>
                <a:spcAft>
                  <a:spcPts val="1200"/>
                </a:spcAft>
              </a:pPr>
              <a:r>
                <a:rPr lang="ko-KR" altLang="en-US" sz="24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파티룸 실시간 예약 시스템</a:t>
              </a:r>
              <a:endParaRPr lang="en-US" altLang="ko-KR" sz="24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endParaRPr>
            </a:p>
            <a:p>
              <a:pPr lvl="0"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자바 웹프로그래밍 개발자</a:t>
              </a:r>
              <a:r>
                <a:rPr lang="en-US" altLang="ko-KR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 </a:t>
              </a:r>
              <a:r>
                <a:rPr lang="ko-KR" altLang="en-US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교육</a:t>
              </a:r>
              <a:r>
                <a:rPr lang="ko-KR" altLang="ko-KR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 </a:t>
              </a:r>
              <a:r>
                <a:rPr lang="ko-KR" altLang="en-US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과정 </a:t>
              </a:r>
              <a:r>
                <a:rPr lang="en-US" altLang="ko-KR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– </a:t>
              </a:r>
              <a:r>
                <a:rPr lang="ko-KR" altLang="en-US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팀프로젝트 </a:t>
              </a:r>
              <a:r>
                <a:rPr lang="en-US" altLang="ko-KR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(2021.05 - 2021.06, 6</a:t>
              </a:r>
              <a:r>
                <a:rPr lang="ko-KR" altLang="ko-KR" sz="160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주</a:t>
              </a:r>
              <a:r>
                <a:rPr lang="en-US" altLang="ko-KR" sz="16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Arial" panose="020B0604020202020204" pitchFamily="34" charset="0"/>
                </a:rPr>
                <a:t>)</a:t>
              </a:r>
              <a:endParaRPr lang="en-US" altLang="ko-KR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endParaRPr>
            </a:p>
          </p:txBody>
        </p: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E89ADE3D-D3C8-410C-A97A-E7E426EBBE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6077" y="5046144"/>
              <a:ext cx="4227188" cy="759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00" b="1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+mj-cs"/>
                </a:rPr>
                <a:t>팀 구성</a:t>
              </a:r>
              <a:endParaRPr lang="en-US" altLang="ko-KR" sz="1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endParaRPr>
            </a:p>
            <a:p>
              <a:pPr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팀장</a:t>
              </a:r>
              <a:r>
                <a:rPr lang="en-US" altLang="ko-KR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: </a:t>
              </a:r>
              <a:r>
                <a:rPr lang="ko-KR" altLang="en-US" sz="1000" b="1" dirty="0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최현태</a:t>
              </a:r>
              <a:br>
                <a:rPr lang="en-US" altLang="ko-KR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</a:br>
              <a:r>
                <a:rPr lang="ko-KR" altLang="en-US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팀원</a:t>
              </a:r>
              <a:r>
                <a:rPr lang="en-US" altLang="ko-KR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: </a:t>
              </a:r>
              <a:r>
                <a:rPr lang="ko-KR" altLang="en-US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방서우</a:t>
              </a:r>
              <a:r>
                <a:rPr lang="en-US" altLang="ko-KR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, </a:t>
              </a:r>
              <a:r>
                <a:rPr lang="ko-KR" altLang="en-US" sz="1000" b="1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j-cs"/>
                </a:rPr>
                <a:t>김기용</a:t>
              </a:r>
              <a:endParaRPr lang="en-US" altLang="ko-KR" sz="10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j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9F4D90-ACE6-4C0A-B58A-1A362243C807}"/>
                </a:ext>
              </a:extLst>
            </p:cNvPr>
            <p:cNvSpPr txBox="1"/>
            <p:nvPr/>
          </p:nvSpPr>
          <p:spPr>
            <a:xfrm>
              <a:off x="3061514" y="1844502"/>
              <a:ext cx="606896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Party &amp; Game</a:t>
              </a:r>
              <a:endParaRPr lang="ko-KR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83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요구사항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794838"/>
              </p:ext>
            </p:extLst>
          </p:nvPr>
        </p:nvGraphicFramePr>
        <p:xfrm>
          <a:off x="360000" y="1980000"/>
          <a:ext cx="11520000" cy="3146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메인 페이지 </a:t>
                      </a:r>
                      <a:r>
                        <a:rPr lang="en-US" altLang="ko-KR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Section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메인 페이지 </a:t>
                      </a:r>
                      <a:r>
                        <a:rPr lang="en-US" altLang="ko-KR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– </a:t>
                      </a: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파티룸 </a:t>
                      </a:r>
                      <a:r>
                        <a:rPr lang="en-US" altLang="ko-KR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Section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Header 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상단 고정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lvl="0" indent="-34290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메인 이미지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우측으로 자동 슬라이드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회사 소개 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lvl="0" indent="-34290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방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개를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개씩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줄로 표시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lvl="0" indent="-34290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Event </a:t>
                      </a:r>
                    </a:p>
                    <a:p>
                      <a:pPr marL="342900" marR="76200" lvl="0" indent="-34290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Service 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공지사항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이용안내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FAQ,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비회원 예약확인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lvl="0" indent="-3429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Footer 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회사 소개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이용약관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안내 번호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개인정보정책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상품 썸네일과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상품명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 인원 순으로 표시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 파티룸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1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줄에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개의 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파티룸으로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줄 표시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썸네일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이용인원 클릭 시 예약 페이지로 이동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예약페이지에서 파티룸 이용완료자의 리뷰 출력</a:t>
                      </a:r>
                    </a:p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172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공지사항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3287689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공지사항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767064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공지사항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공지사항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공지사항 제목 클릭 시 해당 공지사항 뷰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글쓰기 버튼 클릭 시 글쓰기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17F9146-C636-4313-AC5C-E8D1C1A43801}"/>
              </a:ext>
            </a:extLst>
          </p:cNvPr>
          <p:cNvGrpSpPr/>
          <p:nvPr/>
        </p:nvGrpSpPr>
        <p:grpSpPr>
          <a:xfrm>
            <a:off x="180000" y="1800000"/>
            <a:ext cx="8145327" cy="4066250"/>
            <a:chOff x="47625" y="1450981"/>
            <a:chExt cx="8145327" cy="4066250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625" y="1450981"/>
              <a:ext cx="8145327" cy="4066250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15480" y="2204864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공지사항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공지사항 글쓰기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863752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공지사항 글쓰기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제목과 내용을 입력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등록 버튼 클릭 시 등록 완료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목록 버튼 클릭 시 공지사항 리스트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0A60A6-1C44-43D0-BD98-FE73456DCF81}"/>
              </a:ext>
            </a:extLst>
          </p:cNvPr>
          <p:cNvGrpSpPr/>
          <p:nvPr/>
        </p:nvGrpSpPr>
        <p:grpSpPr>
          <a:xfrm>
            <a:off x="360000" y="1620000"/>
            <a:ext cx="6840000" cy="5031683"/>
            <a:chOff x="46806" y="1450983"/>
            <a:chExt cx="6768750" cy="4889726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3"/>
              <a:ext cx="6768750" cy="4889726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186933" y="2080769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26FB1A-CD03-436A-B4F8-C23DF7DDBA44}"/>
              </a:ext>
            </a:extLst>
          </p:cNvPr>
          <p:cNvSpPr txBox="1"/>
          <p:nvPr/>
        </p:nvSpPr>
        <p:spPr>
          <a:xfrm>
            <a:off x="-1" y="0"/>
            <a:ext cx="3287689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공지사항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280000" y="1980000"/>
            <a:ext cx="3863752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공지사항 </a:t>
            </a:r>
            <a:r>
              <a:rPr lang="ko-KR" altLang="en-US" sz="1200" dirty="0" err="1">
                <a:latin typeface="에스코어 드림 4 Regular"/>
                <a:ea typeface="에스코어 드림 4 Regular"/>
              </a:rPr>
              <a:t>글수정</a:t>
            </a: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수정할 내용 수정 입력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수정완료 버튼 클릭 시 수정 완료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수정취소 버튼 클릭 시 이전 페이지인 공지사항 뷰 페이지로 이동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공지사항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공지사항 글수정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8A639B-4961-425E-932A-D261BD76E918}"/>
              </a:ext>
            </a:extLst>
          </p:cNvPr>
          <p:cNvGrpSpPr/>
          <p:nvPr/>
        </p:nvGrpSpPr>
        <p:grpSpPr>
          <a:xfrm>
            <a:off x="360000" y="1620000"/>
            <a:ext cx="6840000" cy="4916250"/>
            <a:chOff x="23482" y="1451963"/>
            <a:chExt cx="6840000" cy="4916250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3482" y="1451963"/>
              <a:ext cx="6840000" cy="4916250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219426" y="2108810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4A8DCD1-66AE-43DA-B599-1A2807D11858}"/>
              </a:ext>
            </a:extLst>
          </p:cNvPr>
          <p:cNvSpPr txBox="1"/>
          <p:nvPr/>
        </p:nvSpPr>
        <p:spPr>
          <a:xfrm>
            <a:off x="-1" y="0"/>
            <a:ext cx="3287689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공지사항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en-US" altLang="ko-KR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1:1</a:t>
            </a: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 문의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1:1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문의 리스트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1:1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문의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767064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문의 내역 조회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문의 내역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문의 제목 클릭 시 해당 문의 글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2102E4-0800-40BD-A79B-C4FB050AC2A4}"/>
              </a:ext>
            </a:extLst>
          </p:cNvPr>
          <p:cNvGrpSpPr/>
          <p:nvPr/>
        </p:nvGrpSpPr>
        <p:grpSpPr>
          <a:xfrm>
            <a:off x="144936" y="1772816"/>
            <a:ext cx="8209434" cy="4117544"/>
            <a:chOff x="46806" y="1450981"/>
            <a:chExt cx="8209434" cy="4117544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8209434" cy="4117544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15480" y="2204864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1:1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문의 상세보기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912000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문의 내역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문의 내역 정보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답글 입력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해당 문의에 대한 답글 입력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답글 등록 버튼 클릭 시 답글 등록 성공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3.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답변대기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답글 등록을 성공한 뒤 답변대기 버튼을 클릭 하면 답변완료로 업데이트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4.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목록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목록 버튼 클릭 시 문의 내역 리스트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3F1B08-FC85-4698-ABEF-A7CCA7289B6E}"/>
              </a:ext>
            </a:extLst>
          </p:cNvPr>
          <p:cNvGrpSpPr/>
          <p:nvPr/>
        </p:nvGrpSpPr>
        <p:grpSpPr>
          <a:xfrm>
            <a:off x="540000" y="1476000"/>
            <a:ext cx="6480000" cy="5211744"/>
            <a:chOff x="46806" y="1450981"/>
            <a:chExt cx="6480000" cy="5211744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6480000" cy="5211744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127448" y="1988840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42" name="타원 22"/>
            <p:cNvSpPr/>
            <p:nvPr/>
          </p:nvSpPr>
          <p:spPr>
            <a:xfrm>
              <a:off x="1009233" y="5356981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  <p:sp>
          <p:nvSpPr>
            <p:cNvPr id="43" name="타원 22"/>
            <p:cNvSpPr/>
            <p:nvPr/>
          </p:nvSpPr>
          <p:spPr>
            <a:xfrm>
              <a:off x="5471701" y="2276872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</a:p>
          </p:txBody>
        </p:sp>
        <p:sp>
          <p:nvSpPr>
            <p:cNvPr id="45" name="타원 22"/>
            <p:cNvSpPr/>
            <p:nvPr/>
          </p:nvSpPr>
          <p:spPr>
            <a:xfrm>
              <a:off x="3312093" y="5022073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</a:t>
              </a: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4"/>
            <a:srcRect l="88698" t="8807" b="79794"/>
            <a:stretch/>
          </p:blipFill>
          <p:spPr>
            <a:xfrm>
              <a:off x="5759733" y="2978017"/>
              <a:ext cx="432048" cy="2880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35B8DAB-7959-4FC7-83F9-F42D8B90D3FA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1:1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문의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시멘트이(가) 표시된 사진&#10;&#10;자동 생성된 설명">
            <a:extLst>
              <a:ext uri="{FF2B5EF4-FFF2-40B4-BE49-F238E27FC236}">
                <a16:creationId xmlns:a16="http://schemas.microsoft.com/office/drawing/2014/main" id="{667F315C-BBBE-4BFA-9C28-9DA455F4E8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30" t="24401" r="11432" b="33600"/>
          <a:stretch/>
        </p:blipFill>
        <p:spPr>
          <a:xfrm rot="5400000">
            <a:off x="2666996" y="-2666999"/>
            <a:ext cx="6858001" cy="121919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1384" y="1736373"/>
            <a:ext cx="11377264" cy="270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pc="-2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이상입니다</a:t>
            </a:r>
            <a:r>
              <a:rPr lang="en-US" altLang="ko-KR" sz="6000" b="1" spc="-2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000" b="1" spc="-2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읽어 주셔서 감사합니다</a:t>
            </a:r>
            <a:r>
              <a:rPr lang="en-US" altLang="ko-KR" sz="6000" b="1" spc="-2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.</a:t>
            </a:r>
            <a:endParaRPr lang="ko-KR" altLang="en-US" sz="6000" b="1" spc="-2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7887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요구사항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307656"/>
              </p:ext>
            </p:extLst>
          </p:nvPr>
        </p:nvGraphicFramePr>
        <p:xfrm>
          <a:off x="360000" y="1980000"/>
          <a:ext cx="11520000" cy="4316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파티룸 예약 페이지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결제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 인원 표시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날짜와 이용 시간 선택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낮 타임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(12 – 18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밤 타임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(20 – 10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금일 날짜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이전 날짜 선택 불가능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날짜 선택 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날짜가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일 이내이면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3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일 전에는 환불 불가능함을 고지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(CSS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빨간 글 표시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날짜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시간 선택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인원에 따라 금액 자동 출력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상세한 파티룸 사진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 보기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비회원 결제는 이메일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전화번호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 필요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계좌 이체는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시간 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웨이팅</a:t>
                      </a:r>
                      <a:endParaRPr lang="ko-KR" altLang="en-US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환불 규정에 대한 안내메시지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보증금 반환에 대한 안내메시지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결제 완료 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예약번호 생성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방고유번호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자리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+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날짜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자리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+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난수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자리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결제 완료 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alert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창으로 결제완료 알림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41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요구사항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008089"/>
              </p:ext>
            </p:extLst>
          </p:nvPr>
        </p:nvGraphicFramePr>
        <p:xfrm>
          <a:off x="360000" y="1980000"/>
          <a:ext cx="11520000" cy="11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공지사항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비회원 예약확인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게시판 형식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메인 페이지의 서비스 항목을 통해 이동 가능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비회원 예약 확인 요구 사항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전화번호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이메일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예약번호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비회원 환불 신청 가능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906204E-7496-4A9B-ACBE-76BCEA251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266340"/>
              </p:ext>
            </p:extLst>
          </p:nvPr>
        </p:nvGraphicFramePr>
        <p:xfrm>
          <a:off x="360000" y="4293096"/>
          <a:ext cx="11520000" cy="1588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환불 신청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환불 규정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비회원 환불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비회원 예약 확인에서 환불 신청 가능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 환불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마이페이지에서 환불 신청 가능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예약일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일 전부터 환불 불가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계좌 이체 시 확인 후 송금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카드 결제 시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카드사에서 승인 해제하면 취소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환불처리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2561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요구사항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949072"/>
              </p:ext>
            </p:extLst>
          </p:nvPr>
        </p:nvGraphicFramePr>
        <p:xfrm>
          <a:off x="360000" y="1980000"/>
          <a:ext cx="9912464" cy="3536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894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347570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회원 가입 </a:t>
                      </a:r>
                      <a:r>
                        <a:rPr lang="en-US" altLang="ko-KR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입력 필수 사항</a:t>
                      </a:r>
                      <a:r>
                        <a:rPr lang="en-US" altLang="ko-KR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약관 동의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아이디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아이디 중복 확인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8-20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숫자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정규식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검증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이메일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이메일 중복 확인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@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포함 영문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숫자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10~50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(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검증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비밀번호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비밀번호 암호화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비밀번호 재입력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숫자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특수문자 포함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8~20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정규식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검증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2~6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글자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정규식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검증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성별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체크 박스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남자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여자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생년월일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연락처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11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글자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숫자만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정규식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검증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203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요구사항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710651"/>
              </p:ext>
            </p:extLst>
          </p:nvPr>
        </p:nvGraphicFramePr>
        <p:xfrm>
          <a:off x="360000" y="1980000"/>
          <a:ext cx="11520000" cy="1195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7888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6576088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로그인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아이디</a:t>
                      </a:r>
                      <a:r>
                        <a:rPr lang="en-US" altLang="ko-KR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, </a:t>
                      </a: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비밀번호 찾기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아이디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비밀번호 입력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아이디 찾기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이메일 요구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→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아이디 출력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비밀번호 찾기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아이디 요구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→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랜덤생성 임시 비밀번호 이메일 전송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7862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요구사항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418944"/>
              </p:ext>
            </p:extLst>
          </p:nvPr>
        </p:nvGraphicFramePr>
        <p:xfrm>
          <a:off x="360000" y="1980000"/>
          <a:ext cx="8256280" cy="4707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2644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383636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마이페이지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 정보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 정보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마일리지 확인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정보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현황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환불 가능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 이력 확인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환불 정보 제공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 완료 시 리뷰 작성 가능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마일리지 지급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 수정 및 삭제 가능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문의 내역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게시판 형식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운영자 댓글 답변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답변이 완료되면 답변 완료로 변경 가능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회원정보수정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회원탈퇴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280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요구사항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828761"/>
              </p:ext>
            </p:extLst>
          </p:nvPr>
        </p:nvGraphicFramePr>
        <p:xfrm>
          <a:off x="360000" y="1980000"/>
          <a:ext cx="11520000" cy="3926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이용자 위반 사항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이용 관련 안내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 시 시설물에 대한 책임은 투숙객에게 있으며 분실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파손 발생 시 구입가로 배상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귀중품 분실 시 책임은 이용자에게 있음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 내 영리활동 내지 불법행위를 금지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예약하신 인원 외에 무단으로 입실시에는 보증금 환금 불가 및 퇴실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시설 내 흡연 금지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퇴실 시 음식물을 비롯한 모든 쓰레기는 분리수거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사용한 주방기구는 세척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영엽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시간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평일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주말 동일하게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시부터 다음날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시까지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낮 시간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 12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시부터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18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</a:t>
                      </a: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밤 시간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 20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시부터 다음날 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주차 공간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주차 공간 </a:t>
                      </a:r>
                      <a:r>
                        <a:rPr lang="ko-KR" altLang="en-US" sz="1600" kern="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미제공</a:t>
                      </a:r>
                      <a:endParaRPr lang="ko-KR" altLang="en-US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시간 연장 불가능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754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관리자 요구사항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204771"/>
              </p:ext>
            </p:extLst>
          </p:nvPr>
        </p:nvGraphicFramePr>
        <p:xfrm>
          <a:off x="360000" y="1980000"/>
          <a:ext cx="11520000" cy="1585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관리자 계정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공지사항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 계정 제공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ID : admin 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기본값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/PW : 1234 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기본값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글 등록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수정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비유효처리 기능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공지 번호 기준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오름차순 정렬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F9ADF7B-3313-4898-A0EF-1BD054CE5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133324"/>
              </p:ext>
            </p:extLst>
          </p:nvPr>
        </p:nvGraphicFramePr>
        <p:xfrm>
          <a:off x="360000" y="3789040"/>
          <a:ext cx="11520000" cy="1976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1:1 </a:t>
                      </a: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문의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회원 관리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게시판 형식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 문의에 대해 답글로 답변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답글 등록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수정 가능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사용자가 작성한 문의 글은 관리자가 수정 불가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회원리스트 조회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문제 회원 강제 비활성화 권한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탈퇴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비활성화 회원 활성화 권한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9888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관리자 요구사항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821342"/>
              </p:ext>
            </p:extLst>
          </p:nvPr>
        </p:nvGraphicFramePr>
        <p:xfrm>
          <a:off x="360000" y="1980000"/>
          <a:ext cx="11640656" cy="23684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1984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410229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638443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예약 정보 관리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파티룸 관리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전체 예약리스트 조회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상태 별 조회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예약취소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예약완료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승인대기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대여완료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환불요청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환불완료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승인대기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계좌이체입금 확인 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예약완료로 상태 전환 가능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 정보 등록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수정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비활성화 기능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 등록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룸 이름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룸 이용 인원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가격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설명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썸네일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이미지 등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F9ADF7B-3313-4898-A0EF-1BD054CE5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138554"/>
              </p:ext>
            </p:extLst>
          </p:nvPr>
        </p:nvGraphicFramePr>
        <p:xfrm>
          <a:off x="360000" y="4581128"/>
          <a:ext cx="11520000" cy="1976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통계 그래프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 성별 통계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월별 가입자 수 통계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월별 매출액 통계</a:t>
                      </a: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월별 예매건수 통계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619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DBC4CB-BACB-4CDA-B3E8-7E1E7D92DBC5}"/>
              </a:ext>
            </a:extLst>
          </p:cNvPr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468000" y="1728000"/>
              <a:ext cx="11244624" cy="1080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03. </a:t>
              </a:r>
              <a:r>
                <a:rPr lang="ko-KR" altLang="en-US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역할분담 </a:t>
              </a: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&amp; </a:t>
              </a:r>
              <a:r>
                <a:rPr lang="ko-KR" altLang="en-US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일정 </a:t>
              </a: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&amp; </a:t>
              </a:r>
              <a:r>
                <a:rPr lang="ko-KR" altLang="en-US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개발환경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8612D8-1A11-4EF4-886C-986FEC2F9122}"/>
              </a:ext>
            </a:extLst>
          </p:cNvPr>
          <p:cNvSpPr txBox="1"/>
          <p:nvPr/>
        </p:nvSpPr>
        <p:spPr>
          <a:xfrm>
            <a:off x="1800000" y="2808000"/>
            <a:ext cx="5760640" cy="195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 </a:t>
            </a: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144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0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716847" y="1501568"/>
              <a:ext cx="5062864" cy="720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48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INDEX</a:t>
              </a:r>
              <a:endParaRPr lang="ko-KR" altLang="en-US" sz="48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7347FE5-9C9A-4130-A958-0CC776E56291}"/>
              </a:ext>
            </a:extLst>
          </p:cNvPr>
          <p:cNvGrpSpPr/>
          <p:nvPr/>
        </p:nvGrpSpPr>
        <p:grpSpPr>
          <a:xfrm>
            <a:off x="587305" y="1636910"/>
            <a:ext cx="11017390" cy="2340000"/>
            <a:chOff x="411448" y="1571980"/>
            <a:chExt cx="11017390" cy="2340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950A74A-3063-4AD4-A635-6022916289EB}"/>
                </a:ext>
              </a:extLst>
            </p:cNvPr>
            <p:cNvGrpSpPr/>
            <p:nvPr/>
          </p:nvGrpSpPr>
          <p:grpSpPr>
            <a:xfrm>
              <a:off x="411448" y="1571980"/>
              <a:ext cx="2960654" cy="2340000"/>
              <a:chOff x="8475224" y="1576321"/>
              <a:chExt cx="2960654" cy="2340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A84DC7A-75DC-49F0-9049-6DFB08A8366A}"/>
                  </a:ext>
                </a:extLst>
              </p:cNvPr>
              <p:cNvSpPr/>
              <p:nvPr/>
            </p:nvSpPr>
            <p:spPr>
              <a:xfrm>
                <a:off x="8475224" y="1576321"/>
                <a:ext cx="2952000" cy="2340000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35A1C4-BEAB-4AC8-9A15-909925382E14}"/>
                  </a:ext>
                </a:extLst>
              </p:cNvPr>
              <p:cNvSpPr txBox="1"/>
              <p:nvPr/>
            </p:nvSpPr>
            <p:spPr>
              <a:xfrm>
                <a:off x="9033786" y="1768248"/>
                <a:ext cx="19398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5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01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D97586C-238D-4972-9DDC-C9E7BB338DD8}"/>
                  </a:ext>
                </a:extLst>
              </p:cNvPr>
              <p:cNvSpPr txBox="1"/>
              <p:nvPr/>
            </p:nvSpPr>
            <p:spPr>
              <a:xfrm>
                <a:off x="8571564" y="2691578"/>
                <a:ext cx="28643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Project</a:t>
                </a:r>
                <a:r>
                  <a:rPr lang="ko-KR" altLang="en-US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Summary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B2227F5-971C-4A7A-BEDC-416E16E7A04C}"/>
                  </a:ext>
                </a:extLst>
              </p:cNvPr>
              <p:cNvSpPr txBox="1"/>
              <p:nvPr/>
            </p:nvSpPr>
            <p:spPr>
              <a:xfrm>
                <a:off x="9017958" y="3049846"/>
                <a:ext cx="18665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Project Summary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6F83884-4EF8-483D-A43D-B59E2DF24644}"/>
                </a:ext>
              </a:extLst>
            </p:cNvPr>
            <p:cNvGrpSpPr/>
            <p:nvPr/>
          </p:nvGrpSpPr>
          <p:grpSpPr>
            <a:xfrm>
              <a:off x="4439816" y="1571980"/>
              <a:ext cx="2960654" cy="2340000"/>
              <a:chOff x="8475224" y="1576321"/>
              <a:chExt cx="2960654" cy="2340000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5050924-D717-4855-ADF4-E2F1204A373C}"/>
                  </a:ext>
                </a:extLst>
              </p:cNvPr>
              <p:cNvSpPr/>
              <p:nvPr/>
            </p:nvSpPr>
            <p:spPr>
              <a:xfrm>
                <a:off x="8475224" y="1576321"/>
                <a:ext cx="2952000" cy="2340000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C0E092-F355-490F-81DF-DB1A886A9C1E}"/>
                  </a:ext>
                </a:extLst>
              </p:cNvPr>
              <p:cNvSpPr txBox="1"/>
              <p:nvPr/>
            </p:nvSpPr>
            <p:spPr>
              <a:xfrm>
                <a:off x="9033786" y="1768248"/>
                <a:ext cx="19398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5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02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A5460B6-7B3D-4BDB-9013-DE74BD0EE40F}"/>
                  </a:ext>
                </a:extLst>
              </p:cNvPr>
              <p:cNvSpPr txBox="1"/>
              <p:nvPr/>
            </p:nvSpPr>
            <p:spPr>
              <a:xfrm>
                <a:off x="8571564" y="2691578"/>
                <a:ext cx="28643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목적 </a:t>
                </a:r>
                <a:r>
                  <a:rPr lang="en-US" altLang="ko-KR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&amp; </a:t>
                </a:r>
                <a:r>
                  <a:rPr lang="ko-KR" altLang="en-US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요구사항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9BEAAB8-12D6-407C-98DD-98C5E93EB41E}"/>
                  </a:ext>
                </a:extLst>
              </p:cNvPr>
              <p:cNvSpPr txBox="1"/>
              <p:nvPr/>
            </p:nvSpPr>
            <p:spPr>
              <a:xfrm>
                <a:off x="9128383" y="3049846"/>
                <a:ext cx="175067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프로젝트 목적</a:t>
                </a:r>
              </a:p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사용자 요구사항</a:t>
                </a:r>
              </a:p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관리자 요구사항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3D6B4BA-18F8-4E71-A6B9-2DD11CDD37EA}"/>
                </a:ext>
              </a:extLst>
            </p:cNvPr>
            <p:cNvGrpSpPr/>
            <p:nvPr/>
          </p:nvGrpSpPr>
          <p:grpSpPr>
            <a:xfrm>
              <a:off x="8468184" y="1571980"/>
              <a:ext cx="2960654" cy="2340000"/>
              <a:chOff x="8475224" y="1576321"/>
              <a:chExt cx="2960654" cy="234000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9E3FE9AD-9222-4910-9444-7C4DD55B8052}"/>
                  </a:ext>
                </a:extLst>
              </p:cNvPr>
              <p:cNvSpPr/>
              <p:nvPr/>
            </p:nvSpPr>
            <p:spPr>
              <a:xfrm>
                <a:off x="8475224" y="1576321"/>
                <a:ext cx="2952000" cy="2340000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23E4AB4-6040-4742-A7D6-7CB68E5E51D2}"/>
                  </a:ext>
                </a:extLst>
              </p:cNvPr>
              <p:cNvSpPr txBox="1"/>
              <p:nvPr/>
            </p:nvSpPr>
            <p:spPr>
              <a:xfrm>
                <a:off x="9033786" y="1768248"/>
                <a:ext cx="19398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5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03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198E9F1-E519-46B6-B6F1-3C78EA06BDD7}"/>
                  </a:ext>
                </a:extLst>
              </p:cNvPr>
              <p:cNvSpPr txBox="1"/>
              <p:nvPr/>
            </p:nvSpPr>
            <p:spPr>
              <a:xfrm>
                <a:off x="8571564" y="2691578"/>
                <a:ext cx="28643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역할분담 </a:t>
                </a:r>
                <a:r>
                  <a:rPr lang="en-US" altLang="ko-KR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&amp; </a:t>
                </a:r>
                <a:r>
                  <a:rPr lang="ko-KR" altLang="en-US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일정 </a:t>
                </a:r>
                <a:r>
                  <a:rPr lang="en-US" altLang="ko-KR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&amp; </a:t>
                </a:r>
                <a:r>
                  <a:rPr lang="ko-KR" altLang="en-US" sz="1600" b="1" u="sng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개발환경</a:t>
                </a:r>
                <a:endParaRPr lang="en-US" altLang="ko-KR" sz="1400" b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D4EA77-E73C-40C5-B768-968D55C351B3}"/>
                  </a:ext>
                </a:extLst>
              </p:cNvPr>
              <p:cNvSpPr txBox="1"/>
              <p:nvPr/>
            </p:nvSpPr>
            <p:spPr>
              <a:xfrm>
                <a:off x="9378371" y="3049846"/>
                <a:ext cx="125069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역할분담 </a:t>
                </a:r>
              </a:p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개발일정 </a:t>
                </a:r>
              </a:p>
              <a:p>
                <a:pPr marL="171450" indent="-171450">
                  <a:buFont typeface="Calibri" panose="020F0502020204030204" pitchFamily="34" charset="0"/>
                  <a:buChar char="-"/>
                </a:pPr>
                <a:r>
                  <a:rPr lang="ko-KR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개발환경</a:t>
                </a:r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57AB337-7CC1-45B6-B041-F2EC4801D109}"/>
              </a:ext>
            </a:extLst>
          </p:cNvPr>
          <p:cNvGrpSpPr/>
          <p:nvPr/>
        </p:nvGrpSpPr>
        <p:grpSpPr>
          <a:xfrm>
            <a:off x="67695" y="4265407"/>
            <a:ext cx="2960654" cy="2340000"/>
            <a:chOff x="8475224" y="1576321"/>
            <a:chExt cx="2960654" cy="2340000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1243CF5-D56C-4463-8BF5-61A9109E97A3}"/>
                </a:ext>
              </a:extLst>
            </p:cNvPr>
            <p:cNvSpPr/>
            <p:nvPr/>
          </p:nvSpPr>
          <p:spPr>
            <a:xfrm>
              <a:off x="8475224" y="1576321"/>
              <a:ext cx="2952000" cy="2340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319F8F3-998B-4FCA-AA51-0A9D610CDE50}"/>
                </a:ext>
              </a:extLst>
            </p:cNvPr>
            <p:cNvSpPr txBox="1"/>
            <p:nvPr/>
          </p:nvSpPr>
          <p:spPr>
            <a:xfrm>
              <a:off x="9033786" y="1768248"/>
              <a:ext cx="193987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F79647-EE1E-4C59-81AB-76C4A663E70A}"/>
                </a:ext>
              </a:extLst>
            </p:cNvPr>
            <p:cNvSpPr txBox="1"/>
            <p:nvPr/>
          </p:nvSpPr>
          <p:spPr>
            <a:xfrm>
              <a:off x="8571564" y="2691578"/>
              <a:ext cx="28643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Use-Case Diagram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3A8BD3B-BF74-4080-8A81-799BBBEC5540}"/>
                </a:ext>
              </a:extLst>
            </p:cNvPr>
            <p:cNvSpPr txBox="1"/>
            <p:nvPr/>
          </p:nvSpPr>
          <p:spPr>
            <a:xfrm>
              <a:off x="9171733" y="3049846"/>
              <a:ext cx="165773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관리자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Diagram </a:t>
              </a:r>
            </a:p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사용자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Diagram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35E703C5-08A2-471C-8E8F-0C55561E222D}"/>
              </a:ext>
            </a:extLst>
          </p:cNvPr>
          <p:cNvGrpSpPr/>
          <p:nvPr/>
        </p:nvGrpSpPr>
        <p:grpSpPr>
          <a:xfrm>
            <a:off x="3106469" y="4265407"/>
            <a:ext cx="2960654" cy="2340000"/>
            <a:chOff x="8475224" y="1576321"/>
            <a:chExt cx="2960654" cy="2340000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80EF6FE-2E9A-4CD9-AE78-3BD6A31A69EA}"/>
                </a:ext>
              </a:extLst>
            </p:cNvPr>
            <p:cNvSpPr/>
            <p:nvPr/>
          </p:nvSpPr>
          <p:spPr>
            <a:xfrm>
              <a:off x="8475224" y="1576321"/>
              <a:ext cx="2952000" cy="2340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EAF0DE5-1F28-4DE6-A468-F139B78B05D6}"/>
                </a:ext>
              </a:extLst>
            </p:cNvPr>
            <p:cNvSpPr txBox="1"/>
            <p:nvPr/>
          </p:nvSpPr>
          <p:spPr>
            <a:xfrm>
              <a:off x="9033786" y="1768248"/>
              <a:ext cx="193987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05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EB3E64A-9DF5-4C49-B6CB-330F4DFC1576}"/>
                </a:ext>
              </a:extLst>
            </p:cNvPr>
            <p:cNvSpPr txBox="1"/>
            <p:nvPr/>
          </p:nvSpPr>
          <p:spPr>
            <a:xfrm>
              <a:off x="8571564" y="2691578"/>
              <a:ext cx="28643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DB </a:t>
              </a:r>
              <a:r>
                <a:rPr lang="ko-KR" altLang="en-US" sz="1600" b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구조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75C9015-E727-4C05-8168-CE0562B521B4}"/>
                </a:ext>
              </a:extLst>
            </p:cNvPr>
            <p:cNvSpPr txBox="1"/>
            <p:nvPr/>
          </p:nvSpPr>
          <p:spPr>
            <a:xfrm>
              <a:off x="9206547" y="3049846"/>
              <a:ext cx="15943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논리적 모델링</a:t>
              </a:r>
            </a:p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물리적 모델링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AA98A561-E1A7-47B9-A850-13E589C8DFA3}"/>
              </a:ext>
            </a:extLst>
          </p:cNvPr>
          <p:cNvGrpSpPr/>
          <p:nvPr/>
        </p:nvGrpSpPr>
        <p:grpSpPr>
          <a:xfrm>
            <a:off x="6124879" y="4265407"/>
            <a:ext cx="2960654" cy="2340000"/>
            <a:chOff x="8475224" y="1576321"/>
            <a:chExt cx="2960654" cy="2340000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8369BA8-01B5-4A67-8EA5-CB0E0638CBE9}"/>
                </a:ext>
              </a:extLst>
            </p:cNvPr>
            <p:cNvSpPr/>
            <p:nvPr/>
          </p:nvSpPr>
          <p:spPr>
            <a:xfrm>
              <a:off x="8475224" y="1576321"/>
              <a:ext cx="2952000" cy="2340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E3D461D-993F-40C5-88C6-FC2340DF9808}"/>
                </a:ext>
              </a:extLst>
            </p:cNvPr>
            <p:cNvSpPr txBox="1"/>
            <p:nvPr/>
          </p:nvSpPr>
          <p:spPr>
            <a:xfrm>
              <a:off x="9033786" y="1768248"/>
              <a:ext cx="193987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06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63BE8B5-7F36-471A-A163-20CC97838085}"/>
                </a:ext>
              </a:extLst>
            </p:cNvPr>
            <p:cNvSpPr txBox="1"/>
            <p:nvPr/>
          </p:nvSpPr>
          <p:spPr>
            <a:xfrm>
              <a:off x="8571564" y="2691578"/>
              <a:ext cx="28643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프로그램 구조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39C317E-3C29-4451-BC10-61831DD3987F}"/>
                </a:ext>
              </a:extLst>
            </p:cNvPr>
            <p:cNvSpPr txBox="1"/>
            <p:nvPr/>
          </p:nvSpPr>
          <p:spPr>
            <a:xfrm>
              <a:off x="9228352" y="3049846"/>
              <a:ext cx="1445744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MVC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구조 </a:t>
              </a:r>
            </a:p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사용자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UML</a:t>
              </a:r>
            </a:p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관리자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UML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A50B3AF-6999-4158-BF19-3E1C22EE6D06}"/>
              </a:ext>
            </a:extLst>
          </p:cNvPr>
          <p:cNvGrpSpPr/>
          <p:nvPr/>
        </p:nvGrpSpPr>
        <p:grpSpPr>
          <a:xfrm>
            <a:off x="9184018" y="4265407"/>
            <a:ext cx="2960654" cy="2340000"/>
            <a:chOff x="8475224" y="1576321"/>
            <a:chExt cx="2960654" cy="2340000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EB37FA8-2B3B-437D-8D96-F0D5BAD516B4}"/>
                </a:ext>
              </a:extLst>
            </p:cNvPr>
            <p:cNvSpPr/>
            <p:nvPr/>
          </p:nvSpPr>
          <p:spPr>
            <a:xfrm>
              <a:off x="8475224" y="1576321"/>
              <a:ext cx="2952000" cy="23400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D8DE8A5-3E3F-421F-8C71-021EFCC4ADE3}"/>
                </a:ext>
              </a:extLst>
            </p:cNvPr>
            <p:cNvSpPr txBox="1"/>
            <p:nvPr/>
          </p:nvSpPr>
          <p:spPr>
            <a:xfrm>
              <a:off x="9033786" y="1768248"/>
              <a:ext cx="193987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07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E427B05-3FAF-4458-AD7E-34A44005A0AE}"/>
                </a:ext>
              </a:extLst>
            </p:cNvPr>
            <p:cNvSpPr txBox="1"/>
            <p:nvPr/>
          </p:nvSpPr>
          <p:spPr>
            <a:xfrm>
              <a:off x="8571564" y="2691578"/>
              <a:ext cx="28643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UI &amp; </a:t>
              </a:r>
              <a:r>
                <a:rPr lang="ko-KR" altLang="en-US" sz="1600" b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기능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F9BF68D-36F6-46CD-B678-9A3FC8632ACE}"/>
                </a:ext>
              </a:extLst>
            </p:cNvPr>
            <p:cNvSpPr txBox="1"/>
            <p:nvPr/>
          </p:nvSpPr>
          <p:spPr>
            <a:xfrm>
              <a:off x="9372204" y="3049846"/>
              <a:ext cx="12543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사용자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UI </a:t>
              </a:r>
            </a:p>
            <a:p>
              <a:pPr marL="171450" indent="-171450">
                <a:buFont typeface="Calibri" panose="020F0502020204030204" pitchFamily="34" charset="0"/>
                <a:buChar char="-"/>
              </a:pP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관리자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435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역할분담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03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역할분담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일정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개발환경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4CF2D5AE-A375-45FD-A6AE-89F6652C7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588013"/>
              </p:ext>
            </p:extLst>
          </p:nvPr>
        </p:nvGraphicFramePr>
        <p:xfrm>
          <a:off x="360000" y="1980000"/>
          <a:ext cx="11520000" cy="4319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3992">
                  <a:extLst>
                    <a:ext uri="{9D8B030D-6E8A-4147-A177-3AD203B41FA5}">
                      <a16:colId xmlns:a16="http://schemas.microsoft.com/office/drawing/2014/main" val="4255138834"/>
                    </a:ext>
                  </a:extLst>
                </a:gridCol>
                <a:gridCol w="276008">
                  <a:extLst>
                    <a:ext uri="{9D8B030D-6E8A-4147-A177-3AD203B41FA5}">
                      <a16:colId xmlns:a16="http://schemas.microsoft.com/office/drawing/2014/main" val="814595903"/>
                    </a:ext>
                  </a:extLst>
                </a:gridCol>
                <a:gridCol w="5580000">
                  <a:extLst>
                    <a:ext uri="{9D8B030D-6E8A-4147-A177-3AD203B41FA5}">
                      <a16:colId xmlns:a16="http://schemas.microsoft.com/office/drawing/2014/main" val="2750305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팀장</a:t>
                      </a:r>
                      <a:r>
                        <a:rPr lang="en-US" altLang="ko-KR" sz="1800" b="1" kern="1200" spc="-30" dirty="0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: </a:t>
                      </a:r>
                      <a:r>
                        <a:rPr lang="ko-KR" altLang="en-US" sz="1800" b="1" kern="1200" spc="-30" dirty="0" err="1">
                          <a:ln w="3175">
                            <a:noFill/>
                          </a:ln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  <a:cs typeface="+mn-cs"/>
                        </a:rPr>
                        <a:t>최현태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팀원</a:t>
                      </a:r>
                      <a:r>
                        <a:rPr lang="en-US" altLang="ko-KR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: </a:t>
                      </a:r>
                      <a:r>
                        <a:rPr lang="ko-KR" altLang="en-US" sz="1800" b="1" kern="0" spc="0" dirty="0">
                          <a:solidFill>
                            <a:schemeClr val="tx1"/>
                          </a:solidFill>
                          <a:effectLst/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방서우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59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b="1" kern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</a:t>
                      </a:r>
                      <a:endParaRPr lang="en-US" altLang="ko-KR" sz="1600" b="1" kern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800100" marR="76200" lvl="1" indent="-34290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역할분배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일정관리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</a:p>
                    <a:p>
                      <a:pPr marL="457200" marR="76200" lvl="1" indent="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600" b="1" kern="0" spc="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개발 </a:t>
                      </a:r>
                      <a:endParaRPr lang="en-US" altLang="ko-KR" sz="1600" b="1" kern="0" spc="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MainPage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MyPage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AdminPage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Header, Footer</a:t>
                      </a:r>
                      <a:endParaRPr lang="ko-KR" altLang="ko-KR" sz="16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이용약관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개인정보처리방침 등 정보 안내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Modal</a:t>
                      </a: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PartyRoom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Page,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캘린더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실시간 예약</a:t>
                      </a:r>
                      <a:endParaRPr lang="ko-KR" altLang="ko-KR" sz="16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확인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관리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 관리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생성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수정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indent="-342900" algn="l" fontAlgn="base">
                        <a:lnSpc>
                          <a:spcPct val="160000"/>
                        </a:lnSpc>
                        <a:buFontTx/>
                        <a:buChar char="-"/>
                      </a:pP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76200" lvl="0" indent="-34290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1" kern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</a:t>
                      </a:r>
                      <a:endParaRPr lang="en-US" altLang="ko-KR" sz="1600" b="1" kern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800100" marR="76200" lvl="1" indent="-34290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문서 작업</a:t>
                      </a:r>
                      <a:r>
                        <a:rPr lang="en-US" altLang="ko-KR" sz="1600" b="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600" b="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</a:t>
                      </a:r>
                      <a:endParaRPr lang="en-US" altLang="ko-KR" sz="1600" b="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457200" marR="76200" lvl="1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600" b="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342900" marR="76200" lvl="0" indent="-34290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1" kern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개발</a:t>
                      </a:r>
                      <a:endParaRPr lang="en-US" altLang="ko-KR" sz="1600" b="1" kern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742950" marR="76200" lvl="1" indent="-285750" algn="l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회원가입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로그인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로그아웃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회원정보수정</a:t>
                      </a:r>
                      <a:r>
                        <a:rPr lang="en-US" altLang="ko-KR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kern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탈퇴</a:t>
                      </a:r>
                      <a:endParaRPr lang="en-US" altLang="ko-KR" sz="1600" kern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공지사항 게시판 </a:t>
                      </a:r>
                      <a:endParaRPr lang="ko-KR" altLang="ko-KR" sz="16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1:1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1:1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문의 답글</a:t>
                      </a:r>
                      <a:endParaRPr lang="ko-KR" altLang="ko-KR" sz="16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이용자 리뷰 작성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 수정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마일리지 지급</a:t>
                      </a:r>
                      <a:endParaRPr lang="ko-KR" altLang="ko-KR" sz="16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 관리</a:t>
                      </a:r>
                      <a:endParaRPr lang="ko-KR" altLang="ko-KR" sz="16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742950" marR="76200" lvl="1" indent="-2857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통계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50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47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개발일정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490D744-F226-4438-8EAF-B58FD0ADE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16"/>
          <a:stretch/>
        </p:blipFill>
        <p:spPr>
          <a:xfrm>
            <a:off x="360000" y="2160000"/>
            <a:ext cx="10513168" cy="4320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D3C531-C83C-47A6-B3FE-080F3B21BBCA}"/>
              </a:ext>
            </a:extLst>
          </p:cNvPr>
          <p:cNvSpPr txBox="1"/>
          <p:nvPr/>
        </p:nvSpPr>
        <p:spPr>
          <a:xfrm>
            <a:off x="360000" y="1584000"/>
            <a:ext cx="2063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기획 및 개발 준비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8012CE-C641-4222-AB1C-8ECA647A5188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03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역할분담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일정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개발환경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853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개발일정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D3C531-C83C-47A6-B3FE-080F3B21BBCA}"/>
              </a:ext>
            </a:extLst>
          </p:cNvPr>
          <p:cNvSpPr txBox="1"/>
          <p:nvPr/>
        </p:nvSpPr>
        <p:spPr>
          <a:xfrm>
            <a:off x="360000" y="1584000"/>
            <a:ext cx="2063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사용자 페이지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40F8C-1A4B-4AEC-A482-E8150154384B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03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역할분담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일정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개발환경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B908E6-B7B3-4335-BC6D-CDFA87093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980000"/>
            <a:ext cx="10800000" cy="473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14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개발일정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D3C531-C83C-47A6-B3FE-080F3B21BBCA}"/>
              </a:ext>
            </a:extLst>
          </p:cNvPr>
          <p:cNvSpPr txBox="1"/>
          <p:nvPr/>
        </p:nvSpPr>
        <p:spPr>
          <a:xfrm>
            <a:off x="360000" y="1584000"/>
            <a:ext cx="2999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관리자 페이지 </a:t>
            </a:r>
            <a:r>
              <a:rPr lang="en-US" altLang="ko-KR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테스트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F66F9E-B6CD-4DE7-81BB-06E6680C30B3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03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역할분담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일정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개발환경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AC2C90-113C-499A-9389-5DC032914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980000"/>
            <a:ext cx="10800000" cy="367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00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개발환경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9F66F9E-B6CD-4DE7-81BB-06E6680C30B3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03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역할분담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일정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개발환경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FEA74C3-624D-46BD-A702-EC2E61B2F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51619"/>
              </p:ext>
            </p:extLst>
          </p:nvPr>
        </p:nvGraphicFramePr>
        <p:xfrm>
          <a:off x="1196938" y="2204864"/>
          <a:ext cx="9337048" cy="39694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4185704529"/>
                    </a:ext>
                  </a:extLst>
                </a:gridCol>
                <a:gridCol w="7464840">
                  <a:extLst>
                    <a:ext uri="{9D8B030D-6E8A-4147-A177-3AD203B41FA5}">
                      <a16:colId xmlns:a16="http://schemas.microsoft.com/office/drawing/2014/main" val="15578478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개발환경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</a:t>
                      </a:r>
                    </a:p>
                  </a:txBody>
                  <a:tcPr marL="108000" marR="108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21335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운영체제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Windows10 pro 64 bit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60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언어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JAVA15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8463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DBMS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Oracle Database 18c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60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Web Server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Apache Tomcat 9.0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39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IDE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Eclipse (2021-03), Spring Tools 3.9.14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692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Framework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Spring Framework (5.0.7),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MyBatis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(3.5.2)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092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Model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MVC 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-2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660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Web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HTML5, CSS, JavaScript, jQuery, JSP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475390"/>
                  </a:ext>
                </a:extLst>
              </a:tr>
              <a:tr h="2852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Others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굴림" panose="020B0600000101010101" pitchFamily="50" charset="-127"/>
                        </a:rPr>
                        <a:t>GitHub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Google Drive, Google 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스프레드 시트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ERWin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Data Modeler, chart.js(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), Summernote.js (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글쓰기 에디터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098355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4F90E7A-A12E-4336-95ED-7B84E763A4EC}"/>
              </a:ext>
            </a:extLst>
          </p:cNvPr>
          <p:cNvSpPr txBox="1"/>
          <p:nvPr/>
        </p:nvSpPr>
        <p:spPr>
          <a:xfrm>
            <a:off x="360000" y="1584000"/>
            <a:ext cx="1847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개발 환경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1077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DBC4CB-BACB-4CDA-B3E8-7E1E7D92DBC5}"/>
              </a:ext>
            </a:extLst>
          </p:cNvPr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468000" y="1728000"/>
              <a:ext cx="11244624" cy="1080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04. Use-Case Diagram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8612D8-1A11-4EF4-886C-986FEC2F9122}"/>
              </a:ext>
            </a:extLst>
          </p:cNvPr>
          <p:cNvSpPr txBox="1"/>
          <p:nvPr/>
        </p:nvSpPr>
        <p:spPr>
          <a:xfrm>
            <a:off x="1800000" y="2808000"/>
            <a:ext cx="5760640" cy="1313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</a:t>
            </a:r>
            <a:r>
              <a:rPr lang="en-US" altLang="ko-KR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Diagram</a:t>
            </a: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관리자 </a:t>
            </a:r>
            <a:r>
              <a:rPr lang="en-US" altLang="ko-KR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1891054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-6492" y="288002"/>
            <a:ext cx="2358076" cy="6569997"/>
            <a:chOff x="377616" y="1434928"/>
            <a:chExt cx="5897509" cy="4960287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8"/>
              <a:ext cx="5881270" cy="4960287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377616" y="1849199"/>
              <a:ext cx="5733652" cy="91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사용자 </a:t>
              </a:r>
              <a:endParaRPr lang="en-US" altLang="ko-KR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  <a:p>
              <a:pPr algn="ctr"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Diagram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04 Use-Case Diagram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1587C4-2D66-4EFD-B007-5FB1ADFF9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476672"/>
            <a:ext cx="8928992" cy="60776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8967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잘린 한쪽 모서리 369">
            <a:extLst>
              <a:ext uri="{FF2B5EF4-FFF2-40B4-BE49-F238E27FC236}">
                <a16:creationId xmlns:a16="http://schemas.microsoft.com/office/drawing/2014/main" id="{D91DE040-5242-4520-A933-4BAD78F022C3}"/>
              </a:ext>
            </a:extLst>
          </p:cNvPr>
          <p:cNvSpPr/>
          <p:nvPr/>
        </p:nvSpPr>
        <p:spPr>
          <a:xfrm>
            <a:off x="1" y="288002"/>
            <a:ext cx="2351583" cy="6569997"/>
          </a:xfrm>
          <a:prstGeom prst="snip1Rect">
            <a:avLst>
              <a:gd name="adj" fmla="val 0"/>
            </a:avLst>
          </a:prstGeom>
          <a:gradFill>
            <a:gsLst>
              <a:gs pos="0">
                <a:schemeClr val="tx2">
                  <a:shade val="30000"/>
                  <a:satMod val="115000"/>
                  <a:alpha val="70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04 Use-Case Diagram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53619D-7F3B-49D9-97C4-EE4691A95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357367"/>
            <a:ext cx="7545711" cy="61432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E00E80A-C458-4831-BB7B-AEE887FE1071}"/>
              </a:ext>
            </a:extLst>
          </p:cNvPr>
          <p:cNvSpPr/>
          <p:nvPr/>
        </p:nvSpPr>
        <p:spPr>
          <a:xfrm>
            <a:off x="-6492" y="836712"/>
            <a:ext cx="2292559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관리자 </a:t>
            </a:r>
            <a:endParaRPr lang="en-US" altLang="ko-KR" sz="3200" spc="-30" dirty="0">
              <a:ln w="3175"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effectLst>
                <a:outerShdw blurRad="76200" algn="ctr" rotWithShape="0">
                  <a:prstClr val="black">
                    <a:alpha val="70000"/>
                  </a:prstClr>
                </a:outerShdw>
              </a:effectLst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j-cs"/>
            </a:endParaRPr>
          </a:p>
          <a:p>
            <a:pPr algn="ctr">
              <a:spcAft>
                <a:spcPts val="1000"/>
              </a:spcAft>
            </a:pPr>
            <a:r>
              <a:rPr lang="en-US" altLang="ko-KR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806728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DBC4CB-BACB-4CDA-B3E8-7E1E7D92DBC5}"/>
              </a:ext>
            </a:extLst>
          </p:cNvPr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468000" y="1728000"/>
              <a:ext cx="11244624" cy="1080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05. DB </a:t>
              </a:r>
              <a:r>
                <a:rPr lang="ko-KR" altLang="en-US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구조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8612D8-1A11-4EF4-886C-986FEC2F9122}"/>
              </a:ext>
            </a:extLst>
          </p:cNvPr>
          <p:cNvSpPr txBox="1"/>
          <p:nvPr/>
        </p:nvSpPr>
        <p:spPr>
          <a:xfrm>
            <a:off x="1800000" y="2808000"/>
            <a:ext cx="5760640" cy="1313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논리적 모델링</a:t>
            </a: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물리적 모델링</a:t>
            </a:r>
          </a:p>
        </p:txBody>
      </p:sp>
    </p:spTree>
    <p:extLst>
      <p:ext uri="{BB962C8B-B14F-4D97-AF65-F5344CB8AC3E}">
        <p14:creationId xmlns:p14="http://schemas.microsoft.com/office/powerpoint/2010/main" val="1876442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논리적 모델링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05 DB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DDDA09-BF8A-4C65-B69C-EDF9EC71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1620000"/>
            <a:ext cx="6048672" cy="50197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8553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DBC4CB-BACB-4CDA-B3E8-7E1E7D92DBC5}"/>
              </a:ext>
            </a:extLst>
          </p:cNvPr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468000" y="1728000"/>
              <a:ext cx="8642851" cy="1080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01. Project Summary</a:t>
              </a:r>
              <a:endParaRPr lang="ko-KR" altLang="en-US" sz="60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8612D8-1A11-4EF4-886C-986FEC2F9122}"/>
              </a:ext>
            </a:extLst>
          </p:cNvPr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Project Summary</a:t>
            </a:r>
            <a:endParaRPr lang="ko-KR" altLang="en-US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911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물리적 모델링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05 DB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E76C6-E4FF-4AFC-8DB5-8C66ED8DD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691" y="1620000"/>
            <a:ext cx="6306617" cy="48691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44577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DBC4CB-BACB-4CDA-B3E8-7E1E7D92DBC5}"/>
              </a:ext>
            </a:extLst>
          </p:cNvPr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468000" y="1728000"/>
              <a:ext cx="11244624" cy="1080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06. </a:t>
              </a:r>
              <a:r>
                <a:rPr lang="ko-KR" altLang="en-US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프로그램 구조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8612D8-1A11-4EF4-886C-986FEC2F9122}"/>
              </a:ext>
            </a:extLst>
          </p:cNvPr>
          <p:cNvSpPr txBox="1"/>
          <p:nvPr/>
        </p:nvSpPr>
        <p:spPr>
          <a:xfrm>
            <a:off x="1800000" y="2808000"/>
            <a:ext cx="5760640" cy="1313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MVC </a:t>
            </a: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구조 </a:t>
            </a: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Class Diagram UML</a:t>
            </a:r>
          </a:p>
        </p:txBody>
      </p:sp>
    </p:spTree>
    <p:extLst>
      <p:ext uri="{BB962C8B-B14F-4D97-AF65-F5344CB8AC3E}">
        <p14:creationId xmlns:p14="http://schemas.microsoft.com/office/powerpoint/2010/main" val="531338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MVC </a:t>
              </a:r>
              <a:r>
                <a:rPr lang="ko-KR" altLang="en-US" sz="320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구조</a:t>
              </a:r>
              <a:endPara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511134-C2E3-4569-B780-781E50D0E0F5}"/>
              </a:ext>
            </a:extLst>
          </p:cNvPr>
          <p:cNvGrpSpPr/>
          <p:nvPr/>
        </p:nvGrpSpPr>
        <p:grpSpPr>
          <a:xfrm>
            <a:off x="648000" y="2015999"/>
            <a:ext cx="3817789" cy="4680000"/>
            <a:chOff x="479376" y="1601925"/>
            <a:chExt cx="4002075" cy="496874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BBC987C-3095-4B58-8A6F-7993A18E7666}"/>
                </a:ext>
              </a:extLst>
            </p:cNvPr>
            <p:cNvGrpSpPr/>
            <p:nvPr/>
          </p:nvGrpSpPr>
          <p:grpSpPr>
            <a:xfrm>
              <a:off x="479376" y="1601925"/>
              <a:ext cx="4002075" cy="4968747"/>
              <a:chOff x="623391" y="1741981"/>
              <a:chExt cx="4002075" cy="465086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0B10098-723F-40F2-82A3-389A4653A103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/>
              <a:srcRect r="14507"/>
              <a:stretch/>
            </p:blipFill>
            <p:spPr>
              <a:xfrm>
                <a:off x="623391" y="1741981"/>
                <a:ext cx="4002075" cy="4650864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9641B6A2-60D4-475D-B368-DC0E3388FFC2}"/>
                  </a:ext>
                </a:extLst>
              </p:cNvPr>
              <p:cNvCxnSpPr/>
              <p:nvPr/>
            </p:nvCxnSpPr>
            <p:spPr>
              <a:xfrm>
                <a:off x="623391" y="2088000"/>
                <a:ext cx="400019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BE87E03-761C-482C-8A71-88886A534DE6}"/>
                  </a:ext>
                </a:extLst>
              </p:cNvPr>
              <p:cNvCxnSpPr/>
              <p:nvPr/>
            </p:nvCxnSpPr>
            <p:spPr>
              <a:xfrm>
                <a:off x="623391" y="3789040"/>
                <a:ext cx="400019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175337B1-1255-4990-BBB7-B95FC76EF8E0}"/>
                  </a:ext>
                </a:extLst>
              </p:cNvPr>
              <p:cNvCxnSpPr/>
              <p:nvPr/>
            </p:nvCxnSpPr>
            <p:spPr>
              <a:xfrm>
                <a:off x="623391" y="5472000"/>
                <a:ext cx="400019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C9CF38-BBDE-421B-BAA2-967381DB23FE}"/>
                </a:ext>
              </a:extLst>
            </p:cNvPr>
            <p:cNvSpPr txBox="1"/>
            <p:nvPr/>
          </p:nvSpPr>
          <p:spPr>
            <a:xfrm>
              <a:off x="2819376" y="1601926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Admin Page</a:t>
              </a:r>
              <a:endPara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8FD296-67E8-46EC-8DFA-F60F4A208483}"/>
                </a:ext>
              </a:extLst>
            </p:cNvPr>
            <p:cNvSpPr txBox="1"/>
            <p:nvPr/>
          </p:nvSpPr>
          <p:spPr>
            <a:xfrm>
              <a:off x="2819376" y="3347439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예약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B5D28A-3534-4927-B9EA-EBE7B80FF1C1}"/>
                </a:ext>
              </a:extLst>
            </p:cNvPr>
            <p:cNvSpPr txBox="1"/>
            <p:nvPr/>
          </p:nvSpPr>
          <p:spPr>
            <a:xfrm>
              <a:off x="2819376" y="5182257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로그인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C353FF-0DDF-4AF4-9F39-35F6C809F2BE}"/>
                </a:ext>
              </a:extLst>
            </p:cNvPr>
            <p:cNvSpPr txBox="1"/>
            <p:nvPr/>
          </p:nvSpPr>
          <p:spPr>
            <a:xfrm>
              <a:off x="2819376" y="6176117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메일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564780E-816F-4D11-9DA5-CEDDDC3A74E4}"/>
              </a:ext>
            </a:extLst>
          </p:cNvPr>
          <p:cNvSpPr txBox="1"/>
          <p:nvPr/>
        </p:nvSpPr>
        <p:spPr>
          <a:xfrm>
            <a:off x="360000" y="1584000"/>
            <a:ext cx="2999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Model &amp; Controller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41B14AF-372F-4D18-9304-FBDE554ADFD9}"/>
              </a:ext>
            </a:extLst>
          </p:cNvPr>
          <p:cNvGrpSpPr/>
          <p:nvPr/>
        </p:nvGrpSpPr>
        <p:grpSpPr>
          <a:xfrm>
            <a:off x="5015880" y="2016000"/>
            <a:ext cx="2952328" cy="4681519"/>
            <a:chOff x="4727848" y="1984940"/>
            <a:chExt cx="2952328" cy="468151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2E36F12-CBEF-4B05-A15D-6E8F58E46E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8070"/>
            <a:stretch/>
          </p:blipFill>
          <p:spPr>
            <a:xfrm>
              <a:off x="4727848" y="1984940"/>
              <a:ext cx="2952328" cy="468151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0809331-CD44-4127-9BF5-69A3F9C7B818}"/>
                </a:ext>
              </a:extLst>
            </p:cNvPr>
            <p:cNvCxnSpPr/>
            <p:nvPr/>
          </p:nvCxnSpPr>
          <p:spPr>
            <a:xfrm>
              <a:off x="4727848" y="3434983"/>
              <a:ext cx="2952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CA9C65E-0665-42D6-92FB-232BC3C077E3}"/>
                </a:ext>
              </a:extLst>
            </p:cNvPr>
            <p:cNvCxnSpPr/>
            <p:nvPr/>
          </p:nvCxnSpPr>
          <p:spPr>
            <a:xfrm>
              <a:off x="4727848" y="5157192"/>
              <a:ext cx="2952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2578BA-2BE2-4A0C-9804-AAF3DEF5F0C5}"/>
                </a:ext>
              </a:extLst>
            </p:cNvPr>
            <p:cNvSpPr txBox="1"/>
            <p:nvPr/>
          </p:nvSpPr>
          <p:spPr>
            <a:xfrm>
              <a:off x="6384032" y="3007169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회원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A814F60-00BA-410F-8B54-291538500270}"/>
                </a:ext>
              </a:extLst>
            </p:cNvPr>
            <p:cNvSpPr txBox="1"/>
            <p:nvPr/>
          </p:nvSpPr>
          <p:spPr>
            <a:xfrm>
              <a:off x="6384032" y="4787860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공지사항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6A407F-E27C-498F-8408-E8E35599E918}"/>
                </a:ext>
              </a:extLst>
            </p:cNvPr>
            <p:cNvSpPr txBox="1"/>
            <p:nvPr/>
          </p:nvSpPr>
          <p:spPr>
            <a:xfrm>
              <a:off x="6384032" y="6264710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1:1 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문의</a:t>
              </a: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87BEB95-6ADF-4A59-96EC-E79700E023CB}"/>
                </a:ext>
              </a:extLst>
            </p:cNvPr>
            <p:cNvCxnSpPr/>
            <p:nvPr/>
          </p:nvCxnSpPr>
          <p:spPr>
            <a:xfrm>
              <a:off x="4727848" y="3712940"/>
              <a:ext cx="2952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65A7297-53E5-4936-8C97-7DCEBFBD4F54}"/>
                </a:ext>
              </a:extLst>
            </p:cNvPr>
            <p:cNvSpPr txBox="1"/>
            <p:nvPr/>
          </p:nvSpPr>
          <p:spPr>
            <a:xfrm>
              <a:off x="6384032" y="3379947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My Page</a:t>
              </a:r>
              <a:endPara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FAA76B7-2C55-4F32-8FCD-F18366550C38}"/>
              </a:ext>
            </a:extLst>
          </p:cNvPr>
          <p:cNvGrpSpPr/>
          <p:nvPr/>
        </p:nvGrpSpPr>
        <p:grpSpPr>
          <a:xfrm>
            <a:off x="8517971" y="2016000"/>
            <a:ext cx="3071750" cy="4680000"/>
            <a:chOff x="8424850" y="1980000"/>
            <a:chExt cx="3071750" cy="468000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672EE40-E297-4D1C-90CB-BACB1284DF04}"/>
                </a:ext>
              </a:extLst>
            </p:cNvPr>
            <p:cNvGrpSpPr/>
            <p:nvPr/>
          </p:nvGrpSpPr>
          <p:grpSpPr>
            <a:xfrm>
              <a:off x="8424850" y="1980000"/>
              <a:ext cx="2999676" cy="4680000"/>
              <a:chOff x="8448324" y="1980000"/>
              <a:chExt cx="2999676" cy="4680000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5BA09A3B-B149-4468-A8E2-04FA56352362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60000" y="1980000"/>
                <a:ext cx="2988000" cy="4680000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26A145BF-CC22-4E47-B402-FF286412AE3F}"/>
                  </a:ext>
                </a:extLst>
              </p:cNvPr>
              <p:cNvCxnSpPr/>
              <p:nvPr/>
            </p:nvCxnSpPr>
            <p:spPr>
              <a:xfrm>
                <a:off x="8448324" y="3168000"/>
                <a:ext cx="2988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60383E35-20C2-48CB-AD70-169C13132208}"/>
                  </a:ext>
                </a:extLst>
              </p:cNvPr>
              <p:cNvCxnSpPr/>
              <p:nvPr/>
            </p:nvCxnSpPr>
            <p:spPr>
              <a:xfrm>
                <a:off x="8448324" y="4581128"/>
                <a:ext cx="2988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C788CE95-C3F6-4DCB-BBC2-C36A63A8F26A}"/>
                  </a:ext>
                </a:extLst>
              </p:cNvPr>
              <p:cNvCxnSpPr/>
              <p:nvPr/>
            </p:nvCxnSpPr>
            <p:spPr>
              <a:xfrm>
                <a:off x="8448324" y="5734886"/>
                <a:ext cx="2988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54E220AA-26CD-4DC1-98D2-6808D4ECEA9E}"/>
                  </a:ext>
                </a:extLst>
              </p:cNvPr>
              <p:cNvCxnSpPr/>
              <p:nvPr/>
            </p:nvCxnSpPr>
            <p:spPr>
              <a:xfrm>
                <a:off x="8448324" y="3430043"/>
                <a:ext cx="2988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CEAE567-AABA-4014-9151-E37C3DE665E5}"/>
                </a:ext>
              </a:extLst>
            </p:cNvPr>
            <p:cNvSpPr txBox="1"/>
            <p:nvPr/>
          </p:nvSpPr>
          <p:spPr>
            <a:xfrm>
              <a:off x="9840416" y="2761909"/>
              <a:ext cx="1572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1:1 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문의 답변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E9DA4D-801D-484C-BD4B-948651596E0D}"/>
                </a:ext>
              </a:extLst>
            </p:cNvPr>
            <p:cNvSpPr txBox="1"/>
            <p:nvPr/>
          </p:nvSpPr>
          <p:spPr>
            <a:xfrm>
              <a:off x="10272464" y="4211796"/>
              <a:ext cx="1140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리뷰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619D73-995D-4597-9AA2-56875D0E79E9}"/>
                </a:ext>
              </a:extLst>
            </p:cNvPr>
            <p:cNvSpPr txBox="1"/>
            <p:nvPr/>
          </p:nvSpPr>
          <p:spPr>
            <a:xfrm>
              <a:off x="10272464" y="5341537"/>
              <a:ext cx="1140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파티룸</a:t>
              </a:r>
              <a:endPara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CBDA8CE-1C87-40B6-91F6-0E86770452CC}"/>
                </a:ext>
              </a:extLst>
            </p:cNvPr>
            <p:cNvSpPr txBox="1"/>
            <p:nvPr/>
          </p:nvSpPr>
          <p:spPr>
            <a:xfrm>
              <a:off x="9276094" y="6003819"/>
              <a:ext cx="2220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공통파일</a:t>
              </a:r>
              <a:endPara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업로드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페이징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통계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E199EF-A243-4DA5-B53C-56584A96B110}"/>
                </a:ext>
              </a:extLst>
            </p:cNvPr>
            <p:cNvSpPr txBox="1"/>
            <p:nvPr/>
          </p:nvSpPr>
          <p:spPr>
            <a:xfrm>
              <a:off x="9858179" y="3138671"/>
              <a:ext cx="1572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예약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6954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MVC </a:t>
              </a:r>
              <a:r>
                <a:rPr lang="ko-KR" altLang="en-US" sz="320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구조</a:t>
              </a:r>
              <a:endPara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46ACD0-9BE6-426E-A065-A95C34303302}"/>
              </a:ext>
            </a:extLst>
          </p:cNvPr>
          <p:cNvGrpSpPr>
            <a:grpSpLocks/>
          </p:cNvGrpSpPr>
          <p:nvPr/>
        </p:nvGrpSpPr>
        <p:grpSpPr>
          <a:xfrm>
            <a:off x="648000" y="2016000"/>
            <a:ext cx="4140000" cy="4500000"/>
            <a:chOff x="504000" y="1980000"/>
            <a:chExt cx="3611676" cy="392797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B189468-280A-4C31-AC2F-9423A03BED21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b="12711"/>
            <a:stretch/>
          </p:blipFill>
          <p:spPr>
            <a:xfrm>
              <a:off x="504000" y="1980000"/>
              <a:ext cx="3600000" cy="3927974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6511134-C2E3-4569-B780-781E50D0E0F5}"/>
                </a:ext>
              </a:extLst>
            </p:cNvPr>
            <p:cNvGrpSpPr/>
            <p:nvPr/>
          </p:nvGrpSpPr>
          <p:grpSpPr>
            <a:xfrm>
              <a:off x="504000" y="2045939"/>
              <a:ext cx="3611676" cy="3681627"/>
              <a:chOff x="479376" y="1671934"/>
              <a:chExt cx="3786012" cy="3908778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BE87E03-761C-482C-8A71-88886A534DE6}"/>
                  </a:ext>
                </a:extLst>
              </p:cNvPr>
              <p:cNvCxnSpPr/>
              <p:nvPr/>
            </p:nvCxnSpPr>
            <p:spPr>
              <a:xfrm>
                <a:off x="479376" y="4363537"/>
                <a:ext cx="377377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8FD296-67E8-46EC-8DFA-F60F4A208483}"/>
                  </a:ext>
                </a:extLst>
              </p:cNvPr>
              <p:cNvSpPr txBox="1"/>
              <p:nvPr/>
            </p:nvSpPr>
            <p:spPr>
              <a:xfrm>
                <a:off x="2530244" y="1671934"/>
                <a:ext cx="1735144" cy="1369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관리자 페이지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회원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파티룸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1:1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문의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통계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2C11713-B6CB-4E0C-A16C-F77FFD4AE3D4}"/>
                  </a:ext>
                </a:extLst>
              </p:cNvPr>
              <p:cNvSpPr txBox="1"/>
              <p:nvPr/>
            </p:nvSpPr>
            <p:spPr>
              <a:xfrm>
                <a:off x="2629941" y="4468321"/>
                <a:ext cx="1623207" cy="1112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마이 페이지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예약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내 정보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1:1 </a:t>
                </a:r>
                <a:r>
                  <a:rPr lang="ko-KR" altLang="en-US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문의</a:t>
                </a:r>
                <a:endPara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564780E-816F-4D11-9DA5-CEDDDC3A74E4}"/>
              </a:ext>
            </a:extLst>
          </p:cNvPr>
          <p:cNvSpPr txBox="1"/>
          <p:nvPr/>
        </p:nvSpPr>
        <p:spPr>
          <a:xfrm>
            <a:off x="360000" y="1584000"/>
            <a:ext cx="2999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View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2467A39-D3E8-4F6E-9B03-CCC005D7213F}"/>
              </a:ext>
            </a:extLst>
          </p:cNvPr>
          <p:cNvGrpSpPr/>
          <p:nvPr/>
        </p:nvGrpSpPr>
        <p:grpSpPr>
          <a:xfrm>
            <a:off x="6644852" y="1979993"/>
            <a:ext cx="4510369" cy="4500000"/>
            <a:chOff x="6644852" y="1979993"/>
            <a:chExt cx="4510369" cy="45000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958E38-983E-4816-94F2-6438F72EB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5221" y="1979993"/>
              <a:ext cx="4500000" cy="4500000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C85A4D-1D38-42B4-A87F-AF033023DE1A}"/>
                </a:ext>
              </a:extLst>
            </p:cNvPr>
            <p:cNvSpPr txBox="1"/>
            <p:nvPr/>
          </p:nvSpPr>
          <p:spPr>
            <a:xfrm>
              <a:off x="9624393" y="2106200"/>
              <a:ext cx="1520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공지사항</a:t>
              </a:r>
              <a:endPara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25AFDDD-0BCE-4130-BFA3-F9308FB9ECE5}"/>
                </a:ext>
              </a:extLst>
            </p:cNvPr>
            <p:cNvCxnSpPr/>
            <p:nvPr/>
          </p:nvCxnSpPr>
          <p:spPr>
            <a:xfrm>
              <a:off x="6644852" y="2708920"/>
              <a:ext cx="4500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950BDE1-05FC-4A87-ACDC-A353A423FEA1}"/>
                </a:ext>
              </a:extLst>
            </p:cNvPr>
            <p:cNvCxnSpPr/>
            <p:nvPr/>
          </p:nvCxnSpPr>
          <p:spPr>
            <a:xfrm>
              <a:off x="6644852" y="3645024"/>
              <a:ext cx="4500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EFF2481-F1C3-4B38-A782-C1FC1E82A22B}"/>
                </a:ext>
              </a:extLst>
            </p:cNvPr>
            <p:cNvCxnSpPr/>
            <p:nvPr/>
          </p:nvCxnSpPr>
          <p:spPr>
            <a:xfrm>
              <a:off x="6644852" y="4005064"/>
              <a:ext cx="4500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BE8F857-E6EA-41D2-8AF5-5D620671CCE6}"/>
                </a:ext>
              </a:extLst>
            </p:cNvPr>
            <p:cNvCxnSpPr/>
            <p:nvPr/>
          </p:nvCxnSpPr>
          <p:spPr>
            <a:xfrm>
              <a:off x="6644852" y="4941168"/>
              <a:ext cx="4500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BA278B-750E-480B-B4CB-488CFC9EFA4A}"/>
                </a:ext>
              </a:extLst>
            </p:cNvPr>
            <p:cNvSpPr txBox="1"/>
            <p:nvPr/>
          </p:nvSpPr>
          <p:spPr>
            <a:xfrm>
              <a:off x="9624393" y="2880775"/>
              <a:ext cx="1520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예약</a:t>
              </a:r>
              <a:endPara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0C49E1-3715-4776-9D90-882E821166F5}"/>
                </a:ext>
              </a:extLst>
            </p:cNvPr>
            <p:cNvSpPr txBox="1"/>
            <p:nvPr/>
          </p:nvSpPr>
          <p:spPr>
            <a:xfrm>
              <a:off x="9624393" y="3633905"/>
              <a:ext cx="1520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파티룸</a:t>
              </a:r>
              <a:endPara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BDEEAED-69D5-49C0-AC01-E08807A941E2}"/>
                </a:ext>
              </a:extLst>
            </p:cNvPr>
            <p:cNvSpPr txBox="1"/>
            <p:nvPr/>
          </p:nvSpPr>
          <p:spPr>
            <a:xfrm>
              <a:off x="9552384" y="4150821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템플릿</a:t>
              </a:r>
              <a:b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관리자 페이지</a:t>
              </a:r>
              <a:endPara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37DDC1-D1E8-420A-BEBA-ED9F88643DEC}"/>
                </a:ext>
              </a:extLst>
            </p:cNvPr>
            <p:cNvSpPr txBox="1"/>
            <p:nvPr/>
          </p:nvSpPr>
          <p:spPr>
            <a:xfrm>
              <a:off x="9696400" y="5013176"/>
              <a:ext cx="14401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템플릿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b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메인 페이지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b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마이 페이지</a:t>
              </a:r>
              <a:endPara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0E21D41-F533-428A-AAF5-CDE0AF7129D3}"/>
              </a:ext>
            </a:extLst>
          </p:cNvPr>
          <p:cNvCxnSpPr/>
          <p:nvPr/>
        </p:nvCxnSpPr>
        <p:spPr>
          <a:xfrm>
            <a:off x="648000" y="4995924"/>
            <a:ext cx="41266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848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MVC </a:t>
              </a:r>
              <a:r>
                <a:rPr lang="ko-KR" altLang="en-US" sz="320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구조</a:t>
              </a:r>
              <a:endPara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1333E7-289D-40E8-A111-6E20B215B4E0}"/>
              </a:ext>
            </a:extLst>
          </p:cNvPr>
          <p:cNvGrpSpPr/>
          <p:nvPr/>
        </p:nvGrpSpPr>
        <p:grpSpPr>
          <a:xfrm>
            <a:off x="5998973" y="2015999"/>
            <a:ext cx="4129475" cy="4554355"/>
            <a:chOff x="5998973" y="2015999"/>
            <a:chExt cx="4129475" cy="455435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3CFEB19-A78B-4228-A89E-F14CBFE78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8973" y="2015999"/>
              <a:ext cx="4007832" cy="455435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8FD296-67E8-46EC-8DFA-F60F4A208483}"/>
                </a:ext>
              </a:extLst>
            </p:cNvPr>
            <p:cNvSpPr txBox="1"/>
            <p:nvPr/>
          </p:nvSpPr>
          <p:spPr>
            <a:xfrm>
              <a:off x="8723270" y="2015999"/>
              <a:ext cx="1405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CSS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564780E-816F-4D11-9DA5-CEDDDC3A74E4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Others: JavaScript, CSS, Image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CC189E7-4960-404B-BFB1-0FCBED5DD959}"/>
              </a:ext>
            </a:extLst>
          </p:cNvPr>
          <p:cNvGrpSpPr/>
          <p:nvPr/>
        </p:nvGrpSpPr>
        <p:grpSpPr>
          <a:xfrm>
            <a:off x="623392" y="1948190"/>
            <a:ext cx="4680520" cy="3425026"/>
            <a:chOff x="623392" y="1948190"/>
            <a:chExt cx="4680520" cy="342502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F7C4F85-C676-49CB-BED5-87670838B5F9}"/>
                </a:ext>
              </a:extLst>
            </p:cNvPr>
            <p:cNvGrpSpPr/>
            <p:nvPr/>
          </p:nvGrpSpPr>
          <p:grpSpPr>
            <a:xfrm>
              <a:off x="623392" y="2016000"/>
              <a:ext cx="4680000" cy="3312000"/>
              <a:chOff x="623392" y="2016000"/>
              <a:chExt cx="4466928" cy="2972906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EF75123-9A0F-4E86-B02B-6121DFD70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8000" y="2016000"/>
                <a:ext cx="4428000" cy="2972906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A57C8A10-48FC-4984-8CB7-3FA307F80738}"/>
                  </a:ext>
                </a:extLst>
              </p:cNvPr>
              <p:cNvCxnSpPr/>
              <p:nvPr/>
            </p:nvCxnSpPr>
            <p:spPr>
              <a:xfrm>
                <a:off x="626320" y="2276872"/>
                <a:ext cx="4464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F5853868-6864-48C0-8BC6-AADFB05E913E}"/>
                  </a:ext>
                </a:extLst>
              </p:cNvPr>
              <p:cNvCxnSpPr/>
              <p:nvPr/>
            </p:nvCxnSpPr>
            <p:spPr>
              <a:xfrm>
                <a:off x="623392" y="4725144"/>
                <a:ext cx="4464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DFBCB77-66F0-4A8A-927A-10930135F7B4}"/>
                </a:ext>
              </a:extLst>
            </p:cNvPr>
            <p:cNvSpPr txBox="1"/>
            <p:nvPr/>
          </p:nvSpPr>
          <p:spPr>
            <a:xfrm>
              <a:off x="3826726" y="1948190"/>
              <a:ext cx="1405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Image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53CC6AB-D31C-43C0-AFA4-4354855D1C04}"/>
                </a:ext>
              </a:extLst>
            </p:cNvPr>
            <p:cNvSpPr txBox="1"/>
            <p:nvPr/>
          </p:nvSpPr>
          <p:spPr>
            <a:xfrm>
              <a:off x="3826726" y="2317919"/>
              <a:ext cx="1405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JavaScript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F441D35-C782-47EC-A3B5-6BC444A74E32}"/>
                </a:ext>
              </a:extLst>
            </p:cNvPr>
            <p:cNvSpPr txBox="1"/>
            <p:nvPr/>
          </p:nvSpPr>
          <p:spPr>
            <a:xfrm>
              <a:off x="2063552" y="5003884"/>
              <a:ext cx="3240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Summernote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(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글쓰기 에디터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4656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Login 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로그인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B6513A-1A0B-40A6-9860-F6B7E9378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1991432"/>
            <a:ext cx="11160000" cy="452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88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Member 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회원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740540-57E8-484A-BDE4-1C1A2DF63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2060843"/>
            <a:ext cx="11160000" cy="40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76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Notice 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공지사항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55FA80-E749-4AC7-987E-FE346F4E0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2169330"/>
            <a:ext cx="11520000" cy="434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85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Question (1:1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문의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0E3281-823F-45B9-9F9A-A0058D7B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2144871"/>
            <a:ext cx="11160000" cy="38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45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Reply (1:1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문의 답변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1BF8E4-9642-48D2-B255-9EA8C0720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00" y="2060848"/>
            <a:ext cx="11160000" cy="41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97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Project Summary</a:t>
              </a:r>
              <a:endPara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01 Project Summary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AB3EC1B-85B1-41BF-9462-61D83930C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289077"/>
              </p:ext>
            </p:extLst>
          </p:nvPr>
        </p:nvGraphicFramePr>
        <p:xfrm>
          <a:off x="6120000" y="2088000"/>
          <a:ext cx="5712648" cy="42148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8947">
                  <a:extLst>
                    <a:ext uri="{9D8B030D-6E8A-4147-A177-3AD203B41FA5}">
                      <a16:colId xmlns:a16="http://schemas.microsoft.com/office/drawing/2014/main" val="4185704529"/>
                    </a:ext>
                  </a:extLst>
                </a:gridCol>
                <a:gridCol w="4163701">
                  <a:extLst>
                    <a:ext uri="{9D8B030D-6E8A-4147-A177-3AD203B41FA5}">
                      <a16:colId xmlns:a16="http://schemas.microsoft.com/office/drawing/2014/main" val="15578478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개발환경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</a:t>
                      </a:r>
                    </a:p>
                  </a:txBody>
                  <a:tcPr marL="108000" marR="108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21335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운영체제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Windows10 pro 64 bit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60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언어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JAVA15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8463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DBMS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Oracle Database 18c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60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Web Server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Apache Tomcat 9.0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39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IDE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Eclipse (2021-03), Spring Tools 3.9.14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692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Framework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Spring Framework (5.0.7),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MyBatis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(3.5.2)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092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Model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MVC 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-2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660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Web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HTML5, CSS, JavaScript, jQuery, JSP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475390"/>
                  </a:ext>
                </a:extLst>
              </a:tr>
              <a:tr h="2852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Others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굴림" panose="020B0600000101010101" pitchFamily="50" charset="-127"/>
                        </a:rPr>
                        <a:t>GitHub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Google Drive, Google 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스프레드 시트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ERWin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Data Modeler, chart.js(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), Summernote.js (</a:t>
                      </a:r>
                      <a:r>
                        <a:rPr lang="ko-KR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글쓰기 에디터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098355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A8C845E-3EF2-43F3-ADB4-1BC631F16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757477"/>
              </p:ext>
            </p:extLst>
          </p:nvPr>
        </p:nvGraphicFramePr>
        <p:xfrm>
          <a:off x="360000" y="2088000"/>
          <a:ext cx="5112568" cy="29959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6239">
                  <a:extLst>
                    <a:ext uri="{9D8B030D-6E8A-4147-A177-3AD203B41FA5}">
                      <a16:colId xmlns:a16="http://schemas.microsoft.com/office/drawing/2014/main" val="4185704529"/>
                    </a:ext>
                  </a:extLst>
                </a:gridCol>
                <a:gridCol w="3726329">
                  <a:extLst>
                    <a:ext uri="{9D8B030D-6E8A-4147-A177-3AD203B41FA5}">
                      <a16:colId xmlns:a16="http://schemas.microsoft.com/office/drawing/2014/main" val="15578478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개요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</a:t>
                      </a:r>
                    </a:p>
                  </a:txBody>
                  <a:tcPr marL="108000" marR="108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21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프로젝트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Party &amp; Game 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712625"/>
                  </a:ext>
                </a:extLst>
              </a:tr>
              <a:tr h="3527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프로젝트 취지 및 목적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200"/>
                        </a:spcAft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실시간 </a:t>
                      </a: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 예약 시스템 홈페이지 제작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buFont typeface="맑은 고딕" panose="020B0503020000020004" pitchFamily="50" charset="-127"/>
                        <a:buChar char="-"/>
                        <a:tabLst>
                          <a:tab pos="543560" algn="l"/>
                        </a:tabLst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모임 공간을 필요로 하는 고객을 대상으로 다양한 환경의 파티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모임 공간을 실시간 예약 서비스하는 홈페이지 제작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610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sz="140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 기간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2021.05 - 2021.06 (6</a:t>
                      </a: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8316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sz="140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 인원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명</a:t>
                      </a: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75455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1FCE85E-8CC7-4E89-98A3-F5626679E76E}"/>
              </a:ext>
            </a:extLst>
          </p:cNvPr>
          <p:cNvSpPr txBox="1"/>
          <p:nvPr/>
        </p:nvSpPr>
        <p:spPr>
          <a:xfrm>
            <a:off x="360000" y="1584000"/>
            <a:ext cx="1847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프로젝트 개요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F3BD0D-B2D5-4368-8912-9F3403321E5C}"/>
              </a:ext>
            </a:extLst>
          </p:cNvPr>
          <p:cNvSpPr txBox="1"/>
          <p:nvPr/>
        </p:nvSpPr>
        <p:spPr>
          <a:xfrm>
            <a:off x="6120000" y="1584000"/>
            <a:ext cx="1847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개발 환경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262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Review 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리뷰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741E4F-C2A8-4BB4-9ECF-AE015EA01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2169330"/>
            <a:ext cx="11520000" cy="408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65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6456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Booking 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예약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77AB74-E993-46B8-B171-63463EA12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00" y="1953332"/>
            <a:ext cx="9000000" cy="47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92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Class Diagram UML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6140B-A3D3-4B94-8331-088733A3734F}"/>
              </a:ext>
            </a:extLst>
          </p:cNvPr>
          <p:cNvSpPr txBox="1"/>
          <p:nvPr/>
        </p:nvSpPr>
        <p:spPr>
          <a:xfrm>
            <a:off x="0" y="0"/>
            <a:ext cx="22795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06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프로그램 구조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5AF8-AFA9-4F01-A419-A39F3638C33B}"/>
              </a:ext>
            </a:extLst>
          </p:cNvPr>
          <p:cNvSpPr txBox="1"/>
          <p:nvPr/>
        </p:nvSpPr>
        <p:spPr>
          <a:xfrm>
            <a:off x="360000" y="1584000"/>
            <a:ext cx="429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Rooms 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파티룸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4B2D9B-31B6-405A-998B-EC567F950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00" y="1953332"/>
            <a:ext cx="9720000" cy="482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13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07. UI &amp; </a:t>
              </a: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기능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137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사용자 </a:t>
            </a:r>
            <a:r>
              <a:rPr lang="en-US" altLang="ko-KR" sz="280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UI</a:t>
            </a:r>
          </a:p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관리자 </a:t>
            </a:r>
            <a:r>
              <a:rPr lang="en-US" altLang="ko-KR" sz="280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UI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72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사용자 메인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Header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328" y="1449941"/>
            <a:ext cx="7824192" cy="5244856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911424" y="1450432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6431360" y="1449941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25" name="타원 24"/>
          <p:cNvSpPr/>
          <p:nvPr/>
        </p:nvSpPr>
        <p:spPr>
          <a:xfrm>
            <a:off x="1847528" y="1449941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26" name="타원 25"/>
          <p:cNvSpPr/>
          <p:nvPr/>
        </p:nvSpPr>
        <p:spPr>
          <a:xfrm>
            <a:off x="68929" y="2060848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20000" y="1800000"/>
            <a:ext cx="4320480" cy="2160240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로고 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 시 메인 페이지로 이동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로그인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회원가입 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로그인과 회원가입 클릭 시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모달창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열기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상단 메뉴 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메뉴 클릭 시 메인 페이지의 해당 세션으로 스크롤 다운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이미지 슬라이드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메인 페이지의 소개 이미지가 좌우 슬라이드로 변경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C9D16-398A-4994-9D7E-3DED88F10A36}"/>
              </a:ext>
            </a:extLst>
          </p:cNvPr>
          <p:cNvSpPr txBox="1"/>
          <p:nvPr/>
        </p:nvSpPr>
        <p:spPr>
          <a:xfrm>
            <a:off x="0" y="0"/>
            <a:ext cx="27836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A318F0-9570-414B-A0D6-BF334B26A376}"/>
              </a:ext>
            </a:extLst>
          </p:cNvPr>
          <p:cNvSpPr/>
          <p:nvPr/>
        </p:nvSpPr>
        <p:spPr>
          <a:xfrm>
            <a:off x="47328" y="1449941"/>
            <a:ext cx="1152128" cy="5289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02C920-6987-4CE2-A315-BE6910A94D38}"/>
              </a:ext>
            </a:extLst>
          </p:cNvPr>
          <p:cNvSpPr/>
          <p:nvPr/>
        </p:nvSpPr>
        <p:spPr>
          <a:xfrm>
            <a:off x="47328" y="1977817"/>
            <a:ext cx="7824192" cy="47169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1AFE21-C02B-4145-9978-7B41C4C208C9}"/>
              </a:ext>
            </a:extLst>
          </p:cNvPr>
          <p:cNvSpPr/>
          <p:nvPr/>
        </p:nvSpPr>
        <p:spPr>
          <a:xfrm>
            <a:off x="2135560" y="1449941"/>
            <a:ext cx="3240360" cy="5289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2F15D2-D1C2-4CBA-B507-CD6AF83EE4D1}"/>
              </a:ext>
            </a:extLst>
          </p:cNvPr>
          <p:cNvSpPr/>
          <p:nvPr/>
        </p:nvSpPr>
        <p:spPr>
          <a:xfrm>
            <a:off x="6719392" y="1449941"/>
            <a:ext cx="1152128" cy="5289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6445224A-519D-40DA-BE33-83D9BC6A7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78" y="5732179"/>
            <a:ext cx="1691874" cy="693391"/>
          </a:xfrm>
          <a:prstGeom prst="rect">
            <a:avLst/>
          </a:prstGeom>
          <a:ln w="28575">
            <a:solidFill>
              <a:srgbClr val="FF9900"/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0" y="288002"/>
            <a:ext cx="12191998" cy="1080000"/>
            <a:chOff x="408312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408312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55930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로그인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/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회원가입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sp>
        <p:nvSpPr>
          <p:cNvPr id="23" name="타원 22"/>
          <p:cNvSpPr/>
          <p:nvPr/>
        </p:nvSpPr>
        <p:spPr>
          <a:xfrm>
            <a:off x="8294578" y="575879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263352" y="213285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25" name="타원 24"/>
          <p:cNvSpPr/>
          <p:nvPr/>
        </p:nvSpPr>
        <p:spPr>
          <a:xfrm>
            <a:off x="3071664" y="213285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00000" y="1800000"/>
            <a:ext cx="4188688" cy="3672408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로그인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회원가입 버튼 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 버튼 클릭 시 로그인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모달창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버튼 클릭 시 로그인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모달창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로그인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아이디와 비밀번호 입력 후 로그인 버튼 클릭 시 로그인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버튼 클릭 시 회원가입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 비밀번호 찾기 버튼 클릭 시 아이디 비밀번호 찾기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회원가입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정보 입력 후 가입하기 버튼 클릭 시 회원가입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아이디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비밀번호 찾기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이메일 입력 후 아이디 찾기 진행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가입한 아이디를 입력 후 비밀번호 찾기 진행</a:t>
            </a:r>
          </a:p>
        </p:txBody>
      </p:sp>
      <p:sp>
        <p:nvSpPr>
          <p:cNvPr id="26" name="타원 25"/>
          <p:cNvSpPr/>
          <p:nvPr/>
        </p:nvSpPr>
        <p:spPr>
          <a:xfrm>
            <a:off x="5676165" y="1988840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0AA690-DE81-4836-8C4B-93624B01143E}"/>
              </a:ext>
            </a:extLst>
          </p:cNvPr>
          <p:cNvGrpSpPr/>
          <p:nvPr/>
        </p:nvGrpSpPr>
        <p:grpSpPr>
          <a:xfrm>
            <a:off x="47328" y="1450980"/>
            <a:ext cx="8030946" cy="4989661"/>
            <a:chOff x="47328" y="1450980"/>
            <a:chExt cx="8030946" cy="498966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02D7485-651F-42C9-B6EC-0B17A8225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8274" y="1450980"/>
              <a:ext cx="2520000" cy="221820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955884D-A919-41C7-B1B9-275482A2B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8274" y="4255954"/>
              <a:ext cx="2520000" cy="2170693"/>
            </a:xfrm>
            <a:prstGeom prst="rect">
              <a:avLst/>
            </a:prstGeom>
          </p:spPr>
        </p:pic>
        <p:grpSp>
          <p:nvGrpSpPr>
            <p:cNvPr id="35" name="그룹 34"/>
            <p:cNvGrpSpPr/>
            <p:nvPr/>
          </p:nvGrpSpPr>
          <p:grpSpPr>
            <a:xfrm>
              <a:off x="47328" y="1450981"/>
              <a:ext cx="5400600" cy="4989660"/>
              <a:chOff x="47328" y="1450981"/>
              <a:chExt cx="5400600" cy="4989660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 rotWithShape="1">
              <a:blip r:embed="rId6"/>
              <a:srcRect r="66258"/>
              <a:stretch/>
            </p:blipFill>
            <p:spPr>
              <a:xfrm>
                <a:off x="47328" y="1450981"/>
                <a:ext cx="2664296" cy="4989660"/>
              </a:xfrm>
              <a:prstGeom prst="rect">
                <a:avLst/>
              </a:prstGeom>
              <a:ln w="28575">
                <a:solidFill>
                  <a:srgbClr val="FF9900"/>
                </a:solidFill>
              </a:ln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B4357496-4B38-4865-A37A-F9A69736C9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4839" r="32176"/>
              <a:stretch/>
            </p:blipFill>
            <p:spPr>
              <a:xfrm>
                <a:off x="2843427" y="1450981"/>
                <a:ext cx="2604501" cy="4989660"/>
              </a:xfrm>
              <a:prstGeom prst="rect">
                <a:avLst/>
              </a:prstGeom>
              <a:ln w="28575">
                <a:solidFill>
                  <a:srgbClr val="FF9900"/>
                </a:solidFill>
              </a:ln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7C692B2-9557-4315-9399-A3F806F412B3}"/>
                </a:ext>
              </a:extLst>
            </p:cNvPr>
            <p:cNvSpPr/>
            <p:nvPr/>
          </p:nvSpPr>
          <p:spPr>
            <a:xfrm>
              <a:off x="5558274" y="1450980"/>
              <a:ext cx="2520000" cy="4989659"/>
            </a:xfrm>
            <a:prstGeom prst="rect">
              <a:avLst/>
            </a:prstGeom>
            <a:noFill/>
            <a:ln w="28575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30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70AA991-782E-434B-9412-75DEDF3AA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444" y="4091850"/>
            <a:ext cx="5515438" cy="2562729"/>
          </a:xfrm>
          <a:prstGeom prst="rect">
            <a:avLst/>
          </a:prstGeom>
          <a:ln w="19050">
            <a:solidFill>
              <a:srgbClr val="FF99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67765F-ADC0-4DAF-A5DC-04EF04C31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835" y="1484785"/>
            <a:ext cx="5515438" cy="2431270"/>
          </a:xfrm>
          <a:prstGeom prst="rect">
            <a:avLst/>
          </a:prstGeom>
          <a:ln w="19050">
            <a:solidFill>
              <a:srgbClr val="FF9900"/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0" y="288002"/>
            <a:ext cx="12191998" cy="1080000"/>
            <a:chOff x="408312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408312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55930" y="1611203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회원가입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 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유효성 검사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4940D-29B7-4D05-965A-1323C74C3504}"/>
              </a:ext>
            </a:extLst>
          </p:cNvPr>
          <p:cNvSpPr txBox="1"/>
          <p:nvPr/>
        </p:nvSpPr>
        <p:spPr>
          <a:xfrm>
            <a:off x="7104112" y="1628800"/>
            <a:ext cx="1527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유효성 검사 패턴</a:t>
            </a:r>
            <a:endParaRPr lang="ko-KR" altLang="en-US" sz="12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3A326F-FA40-4058-8C9F-CA9BA6307B27}"/>
              </a:ext>
            </a:extLst>
          </p:cNvPr>
          <p:cNvSpPr txBox="1"/>
          <p:nvPr/>
        </p:nvSpPr>
        <p:spPr>
          <a:xfrm>
            <a:off x="7104112" y="4159733"/>
            <a:ext cx="1527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유효성 검사 함수</a:t>
            </a:r>
          </a:p>
        </p:txBody>
      </p:sp>
    </p:spTree>
    <p:extLst>
      <p:ext uri="{BB962C8B-B14F-4D97-AF65-F5344CB8AC3E}">
        <p14:creationId xmlns:p14="http://schemas.microsoft.com/office/powerpoint/2010/main" val="88468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309988"/>
            <a:ext cx="12191998" cy="1080000"/>
            <a:chOff x="408312" y="1452872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408312" y="1452872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55930" y="1611203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ko-KR" altLang="en-US" sz="3200" b="0" spc="-30" dirty="0" err="1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모달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구현 코드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6473087-2DCE-4F28-B80F-8E0B2F69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721" y="3780636"/>
            <a:ext cx="3212334" cy="238569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82F111-D2DE-4633-A85B-88897A701C44}"/>
              </a:ext>
            </a:extLst>
          </p:cNvPr>
          <p:cNvGrpSpPr/>
          <p:nvPr/>
        </p:nvGrpSpPr>
        <p:grpSpPr>
          <a:xfrm>
            <a:off x="103532" y="1988840"/>
            <a:ext cx="8584756" cy="4176464"/>
            <a:chOff x="103532" y="1988840"/>
            <a:chExt cx="8584756" cy="417646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D2BB589-95EB-4334-A6A6-B4CADC68B078}"/>
                </a:ext>
              </a:extLst>
            </p:cNvPr>
            <p:cNvGrpSpPr/>
            <p:nvPr/>
          </p:nvGrpSpPr>
          <p:grpSpPr>
            <a:xfrm>
              <a:off x="103532" y="1988840"/>
              <a:ext cx="8584756" cy="4176464"/>
              <a:chOff x="103532" y="1988840"/>
              <a:chExt cx="8584756" cy="417646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404E74E-7BAA-424D-AA5D-58F44A1AE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144" y="2492896"/>
                <a:ext cx="8513899" cy="2813779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2A37F45-C30B-4162-A2B2-1AC83C3920AF}"/>
                  </a:ext>
                </a:extLst>
              </p:cNvPr>
              <p:cNvSpPr/>
              <p:nvPr/>
            </p:nvSpPr>
            <p:spPr>
              <a:xfrm>
                <a:off x="103532" y="1988840"/>
                <a:ext cx="8584756" cy="4176464"/>
              </a:xfrm>
              <a:prstGeom prst="rect">
                <a:avLst/>
              </a:prstGeom>
              <a:noFill/>
              <a:ln w="25400"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6252398-BF85-42D0-8DBB-7EEAA494DE24}"/>
                </a:ext>
              </a:extLst>
            </p:cNvPr>
            <p:cNvSpPr/>
            <p:nvPr/>
          </p:nvSpPr>
          <p:spPr>
            <a:xfrm>
              <a:off x="551384" y="2672944"/>
              <a:ext cx="1080120" cy="2520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D9D6A8-6CF2-429B-8229-2E7AAFC69492}"/>
                </a:ext>
              </a:extLst>
            </p:cNvPr>
            <p:cNvSpPr/>
            <p:nvPr/>
          </p:nvSpPr>
          <p:spPr>
            <a:xfrm>
              <a:off x="479377" y="4896605"/>
              <a:ext cx="2610292" cy="2520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9DBBA9-AD07-4781-8242-50B3DAA16FAA}"/>
              </a:ext>
            </a:extLst>
          </p:cNvPr>
          <p:cNvSpPr txBox="1"/>
          <p:nvPr/>
        </p:nvSpPr>
        <p:spPr>
          <a:xfrm>
            <a:off x="3629723" y="4760995"/>
            <a:ext cx="3042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창 밖의 투명한 검은 레이어</a:t>
            </a:r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b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 시 </a:t>
            </a:r>
            <a:r>
              <a:rPr lang="ko-KR" altLang="en-US" sz="14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창이 닫침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985E76D-C7B1-4AD6-8B8E-5261B931E34E}"/>
              </a:ext>
            </a:extLst>
          </p:cNvPr>
          <p:cNvSpPr/>
          <p:nvPr/>
        </p:nvSpPr>
        <p:spPr>
          <a:xfrm flipV="1">
            <a:off x="3179676" y="4973457"/>
            <a:ext cx="360040" cy="98296"/>
          </a:xfrm>
          <a:prstGeom prst="rightArrow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D2B7EF-0895-4399-8486-81EFA72FAB5E}"/>
              </a:ext>
            </a:extLst>
          </p:cNvPr>
          <p:cNvSpPr txBox="1"/>
          <p:nvPr/>
        </p:nvSpPr>
        <p:spPr>
          <a:xfrm>
            <a:off x="2567608" y="2024668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Class modal</a:t>
            </a:r>
            <a:r>
              <a:rPr lang="ko-KR" altLang="en-US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는 </a:t>
            </a:r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Display: none </a:t>
            </a:r>
            <a:r>
              <a:rPr lang="ko-KR" altLang="en-US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속성 설정</a:t>
            </a:r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r>
              <a:rPr lang="ko-KR" altLang="en-US" sz="14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모달창을</a:t>
            </a:r>
            <a:r>
              <a:rPr lang="ko-KR" altLang="en-US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활성화하는 버튼을 누르면 </a:t>
            </a:r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Display: block</a:t>
            </a:r>
            <a:r>
              <a:rPr lang="ko-KR" altLang="en-US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속성 변경</a:t>
            </a: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7FE4E259-FC26-43EA-ACB0-39D4D72087B9}"/>
              </a:ext>
            </a:extLst>
          </p:cNvPr>
          <p:cNvSpPr/>
          <p:nvPr/>
        </p:nvSpPr>
        <p:spPr>
          <a:xfrm rot="19898950" flipV="1">
            <a:off x="1618058" y="2569941"/>
            <a:ext cx="1015691" cy="45719"/>
          </a:xfrm>
          <a:prstGeom prst="rightArrow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AF1B7ED-7AD6-4DF6-9932-DEDDC3F96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778" y="1989252"/>
            <a:ext cx="3212334" cy="579544"/>
          </a:xfrm>
          <a:prstGeom prst="rect">
            <a:avLst/>
          </a:prstGeom>
          <a:ln w="19050">
            <a:solidFill>
              <a:srgbClr val="FF9900"/>
            </a:solidFill>
          </a:ln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CF0D60A6-AD02-49A7-B66B-952069E2B21C}"/>
              </a:ext>
            </a:extLst>
          </p:cNvPr>
          <p:cNvSpPr/>
          <p:nvPr/>
        </p:nvSpPr>
        <p:spPr>
          <a:xfrm rot="10800000" flipV="1">
            <a:off x="7790030" y="2180938"/>
            <a:ext cx="1015691" cy="72000"/>
          </a:xfrm>
          <a:prstGeom prst="rightArrow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7C97922D-FDF3-4D9D-9F74-95AD9563F988}"/>
              </a:ext>
            </a:extLst>
          </p:cNvPr>
          <p:cNvSpPr/>
          <p:nvPr/>
        </p:nvSpPr>
        <p:spPr>
          <a:xfrm flipV="1">
            <a:off x="6384032" y="4986605"/>
            <a:ext cx="2844310" cy="72000"/>
          </a:xfrm>
          <a:prstGeom prst="rightArrow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8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ABOUT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2855640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6" y="1450981"/>
            <a:ext cx="12025858" cy="4775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Project Summary</a:t>
              </a:r>
              <a:endPara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01 Project Summary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AB3EC1B-85B1-41BF-9462-61D83930C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719284"/>
              </p:ext>
            </p:extLst>
          </p:nvPr>
        </p:nvGraphicFramePr>
        <p:xfrm>
          <a:off x="360000" y="2088000"/>
          <a:ext cx="11280616" cy="4468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43912">
                  <a:extLst>
                    <a:ext uri="{9D8B030D-6E8A-4147-A177-3AD203B41FA5}">
                      <a16:colId xmlns:a16="http://schemas.microsoft.com/office/drawing/2014/main" val="4185704529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4056389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1557847875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5915223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기능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이용자 구분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담당자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비고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21335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MainPage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MyPage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AdminPage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Header, Footer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최현태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팀장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85310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이용약관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개인정보처리방침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이용안내 등 정보 안내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Modal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최현태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팀장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Modal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구현</a:t>
                      </a:r>
                      <a:endParaRPr lang="en-US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8810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PartyRoom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Page,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캘린더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실시간 예약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최현태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팀장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실시간 예약 확인 및 예약 가능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20818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확인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예약 관리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최현태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팀장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754002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파티룸 관리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생성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43560" algn="l"/>
                        </a:tabLst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최현태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팀장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74819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회원가입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로그인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로그아웃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회원정보수정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 탈퇴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방서우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팀원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)</a:t>
                      </a:r>
                      <a:endParaRPr kumimoji="0" lang="ko-KR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Modal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구현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60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공지사항 게시판 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방서우 </a:t>
                      </a: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팀원</a:t>
                      </a: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)</a:t>
                      </a:r>
                      <a:endParaRPr kumimoji="0" lang="ko-KR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463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1:1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1:1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문의 답글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방서우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팀원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)</a:t>
                      </a:r>
                      <a:endParaRPr kumimoji="0" lang="ko-KR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lang="ko-KR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09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이용자 리뷰 작성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 수정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마일리지 지급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이용자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방서우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팀원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)</a:t>
                      </a:r>
                      <a:endParaRPr kumimoji="0" lang="ko-KR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Modal,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Ajax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 구현</a:t>
                      </a:r>
                      <a:endParaRPr lang="en-US" alt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39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 관리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방서우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팀원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)</a:t>
                      </a:r>
                      <a:endParaRPr kumimoji="0" lang="ko-KR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692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통계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관리자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방서우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팀원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)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15000"/>
                        </a:lnSpc>
                        <a:buFont typeface="맑은 고딕" panose="020B0503020000020004" pitchFamily="50" charset="-127"/>
                        <a:buNone/>
                      </a:pP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9249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1FCE85E-8CC7-4E89-98A3-F5626679E76E}"/>
              </a:ext>
            </a:extLst>
          </p:cNvPr>
          <p:cNvSpPr txBox="1"/>
          <p:nvPr/>
        </p:nvSpPr>
        <p:spPr>
          <a:xfrm>
            <a:off x="360000" y="1584000"/>
            <a:ext cx="1847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구현 기능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533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92000" y="2160000"/>
            <a:ext cx="4223792" cy="302433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파티룸 상품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원하는 파티룸 클릭 시 파티룸 소개 페이지로 이동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준비중인 파티룸 상품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준비중인 파티룸 상품 클릭 시 상품 준비중 메시지 출력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5" y="1667006"/>
            <a:ext cx="7980794" cy="435428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ROOMS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sp>
        <p:nvSpPr>
          <p:cNvPr id="23" name="타원 22"/>
          <p:cNvSpPr/>
          <p:nvPr/>
        </p:nvSpPr>
        <p:spPr>
          <a:xfrm>
            <a:off x="191344" y="213285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6023992" y="4077072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92000" y="2160000"/>
            <a:ext cx="3864640" cy="302433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이벤트 상품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현재 진행중인 이벤트 소개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EVENT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72AA5C-2982-4C1D-9C9C-EBE19DBB2980}"/>
              </a:ext>
            </a:extLst>
          </p:cNvPr>
          <p:cNvGrpSpPr/>
          <p:nvPr/>
        </p:nvGrpSpPr>
        <p:grpSpPr>
          <a:xfrm>
            <a:off x="72000" y="1800000"/>
            <a:ext cx="7921402" cy="3141352"/>
            <a:chOff x="46806" y="1727808"/>
            <a:chExt cx="7921402" cy="3141352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727808"/>
              <a:ext cx="7921402" cy="3141352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19336" y="177281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92000" y="2160000"/>
            <a:ext cx="4223792" cy="302433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SERVICE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항목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Notice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공지사항 클릭 시 공지사항 페이지로 이동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Infomation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Use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이용안내 클릭 시 이용안내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FAQ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자주 묻는 질문 클릭 시 자주 묻는 질문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Reservation Confirm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비회원 예약확인 페이지 클릭 시 예약확인 페이지로 이동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SERVICE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DE01DF-C6C3-4986-9860-B41A91B2CF89}"/>
              </a:ext>
            </a:extLst>
          </p:cNvPr>
          <p:cNvGrpSpPr/>
          <p:nvPr/>
        </p:nvGrpSpPr>
        <p:grpSpPr>
          <a:xfrm>
            <a:off x="72000" y="1800000"/>
            <a:ext cx="7993410" cy="3142280"/>
            <a:chOff x="46806" y="1726880"/>
            <a:chExt cx="7993410" cy="314228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726880"/>
              <a:ext cx="7993410" cy="3142280"/>
            </a:xfrm>
            <a:prstGeom prst="rect">
              <a:avLst/>
            </a:prstGeom>
          </p:spPr>
        </p:pic>
        <p:sp>
          <p:nvSpPr>
            <p:cNvPr id="38" name="타원 37"/>
            <p:cNvSpPr/>
            <p:nvPr/>
          </p:nvSpPr>
          <p:spPr>
            <a:xfrm>
              <a:off x="191344" y="2408755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  <p:sp>
          <p:nvSpPr>
            <p:cNvPr id="39" name="타원 38"/>
            <p:cNvSpPr/>
            <p:nvPr/>
          </p:nvSpPr>
          <p:spPr>
            <a:xfrm>
              <a:off x="2135560" y="2408755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</a:p>
          </p:txBody>
        </p:sp>
        <p:sp>
          <p:nvSpPr>
            <p:cNvPr id="40" name="타원 39"/>
            <p:cNvSpPr/>
            <p:nvPr/>
          </p:nvSpPr>
          <p:spPr>
            <a:xfrm>
              <a:off x="4151784" y="2408755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</a:t>
              </a:r>
            </a:p>
          </p:txBody>
        </p:sp>
        <p:sp>
          <p:nvSpPr>
            <p:cNvPr id="41" name="타원 40"/>
            <p:cNvSpPr/>
            <p:nvPr/>
          </p:nvSpPr>
          <p:spPr>
            <a:xfrm>
              <a:off x="6096000" y="2408755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5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22B2C94-2F01-4C62-BE28-C32C26CBD104}"/>
                </a:ext>
              </a:extLst>
            </p:cNvPr>
            <p:cNvSpPr/>
            <p:nvPr/>
          </p:nvSpPr>
          <p:spPr>
            <a:xfrm>
              <a:off x="119336" y="177281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  <a:endPara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이용안내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/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ko-KR" altLang="en-US" sz="3200" b="0" spc="-30" dirty="0" err="1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자주묻는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질문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51584" y="1450981"/>
            <a:ext cx="7488832" cy="5292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9674" y="1450981"/>
            <a:ext cx="11232950" cy="173358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185397" y="3284984"/>
            <a:ext cx="4223792" cy="302433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이용약관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이용약관 클릭 시 이용약관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개인정보처리방침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개인정보처리방침 클릭 시 개인정보처리방침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메인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FOOTER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2711625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메인 페이지</a:t>
            </a:r>
          </a:p>
        </p:txBody>
      </p:sp>
      <p:sp>
        <p:nvSpPr>
          <p:cNvPr id="23" name="타원 22"/>
          <p:cNvSpPr/>
          <p:nvPr/>
        </p:nvSpPr>
        <p:spPr>
          <a:xfrm>
            <a:off x="552205" y="148478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38" name="타원 37"/>
          <p:cNvSpPr/>
          <p:nvPr/>
        </p:nvSpPr>
        <p:spPr>
          <a:xfrm>
            <a:off x="1488309" y="148478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479674" y="3212976"/>
            <a:ext cx="4556208" cy="3645024"/>
            <a:chOff x="440647" y="3212976"/>
            <a:chExt cx="4556208" cy="364502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0647" y="3212976"/>
              <a:ext cx="2215127" cy="3645023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783632" y="3212976"/>
              <a:ext cx="2213223" cy="36450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1313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파티룸 안내 페이지</a:t>
            </a:r>
            <a:endParaRPr lang="en-US" altLang="ko-KR" sz="2800" dirty="0">
              <a:solidFill>
                <a:schemeClr val="bg1"/>
              </a:solidFill>
              <a:latin typeface="에스코어 드림 4 Regular"/>
              <a:ea typeface="에스코어 드림 4 Regular"/>
            </a:endParaRPr>
          </a:p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예약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869" y="1450981"/>
            <a:ext cx="6049194" cy="531887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파티룸 안내 페이지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33596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안내 페이지</a:t>
            </a:r>
          </a:p>
        </p:txBody>
      </p:sp>
      <p:sp>
        <p:nvSpPr>
          <p:cNvPr id="23" name="타원 22"/>
          <p:cNvSpPr/>
          <p:nvPr/>
        </p:nvSpPr>
        <p:spPr>
          <a:xfrm>
            <a:off x="695400" y="1916832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3647728" y="220486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76120" y="3212977"/>
            <a:ext cx="4824536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파티룸 상품 소개 이미지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예약 캘린더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예약하고 싶은 일정 클릭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시간 선택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이용하고 싶은 시간 선택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인원 추가 및 총 합계 금액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일정과 시간을 선택하면 해당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파티룸이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품절인지 체크하고 품절이 아닐 경우 기본 금액 출력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추가 인원을 선택하면 추가 금액 출력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금액과 추가인원에 대한 추가 금액을 더해 총 합계 금액 출력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버튼 클릭 시 예약 안내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0022">
              <a:defRPr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예약 안내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예약 시 혜택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예약 클릭 시 회원 예약 페이지로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비회원 예약 클릭 시 비회원 예약 페이지로 이동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76064" y="1844824"/>
            <a:ext cx="2999656" cy="33843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2" name="직사각형 31"/>
          <p:cNvSpPr/>
          <p:nvPr/>
        </p:nvSpPr>
        <p:spPr>
          <a:xfrm>
            <a:off x="3622525" y="2204863"/>
            <a:ext cx="3024859" cy="2016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3" name="직사각형 32"/>
          <p:cNvSpPr/>
          <p:nvPr/>
        </p:nvSpPr>
        <p:spPr>
          <a:xfrm>
            <a:off x="3622525" y="4509120"/>
            <a:ext cx="3024859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4" name="직사각형 33"/>
          <p:cNvSpPr/>
          <p:nvPr/>
        </p:nvSpPr>
        <p:spPr>
          <a:xfrm>
            <a:off x="3622525" y="5013176"/>
            <a:ext cx="3024859" cy="1512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16080" y="1412776"/>
            <a:ext cx="2880320" cy="1729657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6888088" y="148478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</a:p>
        </p:txBody>
      </p:sp>
      <p:sp>
        <p:nvSpPr>
          <p:cNvPr id="25" name="타원 24"/>
          <p:cNvSpPr/>
          <p:nvPr/>
        </p:nvSpPr>
        <p:spPr>
          <a:xfrm>
            <a:off x="3647728" y="429220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26" name="타원 25"/>
          <p:cNvSpPr/>
          <p:nvPr/>
        </p:nvSpPr>
        <p:spPr>
          <a:xfrm>
            <a:off x="3503712" y="5127192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파티룸 안내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품절관련 소스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4943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안내 페이지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D08EB2-72A7-4952-B755-A3353F7438C6}"/>
              </a:ext>
            </a:extLst>
          </p:cNvPr>
          <p:cNvGrpSpPr/>
          <p:nvPr/>
        </p:nvGrpSpPr>
        <p:grpSpPr>
          <a:xfrm>
            <a:off x="947428" y="1484784"/>
            <a:ext cx="10117124" cy="5157222"/>
            <a:chOff x="0" y="1412776"/>
            <a:chExt cx="10117124" cy="5157222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412776"/>
              <a:ext cx="9953625" cy="5076825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695400" y="2492896"/>
              <a:ext cx="9421724" cy="407710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76564" y="2905780"/>
              <a:ext cx="45725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defRPr>
              </a:lvl1pPr>
            </a:lstStyle>
            <a:p>
              <a:pPr algn="l"/>
              <a:r>
                <a:rPr lang="ko-KR" altLang="en-US" dirty="0"/>
                <a:t>파티룸 방 번호와 선택 날짜 선택 시간대를 </a:t>
              </a:r>
              <a:r>
                <a:rPr lang="en-US" altLang="ko-KR" dirty="0"/>
                <a:t>ajax</a:t>
              </a:r>
              <a:r>
                <a:rPr lang="ko-KR" altLang="en-US" dirty="0"/>
                <a:t>로 데이터 전송 후 결과 값이 </a:t>
              </a:r>
              <a:r>
                <a:rPr lang="en-US" altLang="ko-KR" dirty="0" err="1"/>
                <a:t>SoldOut</a:t>
              </a:r>
              <a:r>
                <a:rPr lang="en-US" altLang="ko-KR" dirty="0"/>
                <a:t> </a:t>
              </a:r>
              <a:r>
                <a:rPr lang="ko-KR" altLang="en-US" dirty="0"/>
                <a:t>이면 품절을 출력한다</a:t>
              </a:r>
              <a:r>
                <a:rPr lang="en-US" altLang="ko-KR" dirty="0"/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4682" y="288002"/>
            <a:ext cx="12191998" cy="1080000"/>
            <a:chOff x="408312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408312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파티룸 안내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금액관련 소스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4943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안내 페이지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7DDFA5-6190-4885-915E-8B0E49E15A1D}"/>
              </a:ext>
            </a:extLst>
          </p:cNvPr>
          <p:cNvGrpSpPr/>
          <p:nvPr/>
        </p:nvGrpSpPr>
        <p:grpSpPr>
          <a:xfrm>
            <a:off x="623392" y="1484784"/>
            <a:ext cx="11277128" cy="5155704"/>
            <a:chOff x="0" y="1484784"/>
            <a:chExt cx="11277128" cy="51557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484784"/>
              <a:ext cx="9696450" cy="515570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634034" y="2324583"/>
              <a:ext cx="31930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defRPr>
              </a:lvl1pPr>
            </a:lstStyle>
            <a:p>
              <a:pPr algn="l"/>
              <a:r>
                <a:rPr lang="ko-KR" altLang="en-US" sz="1200" dirty="0"/>
                <a:t>주말과 평일을 나누어 기본 금액을 출력한다</a:t>
              </a:r>
              <a:r>
                <a:rPr lang="en-US" altLang="ko-KR" sz="1200" dirty="0"/>
                <a:t>.</a:t>
              </a:r>
            </a:p>
            <a:p>
              <a:pPr algn="l"/>
              <a:r>
                <a:rPr lang="ko-KR" altLang="en-US" sz="1200" dirty="0"/>
                <a:t>주말 기준 파티룸 기본금액 출력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51384" y="1916832"/>
              <a:ext cx="9073008" cy="216024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cxnSp>
          <p:nvCxnSpPr>
            <p:cNvPr id="26" name="직선 화살표 연결선 25"/>
            <p:cNvCxnSpPr>
              <a:cxnSpLocks/>
              <a:endCxn id="23" idx="0"/>
            </p:cNvCxnSpPr>
            <p:nvPr/>
          </p:nvCxnSpPr>
          <p:spPr>
            <a:xfrm>
              <a:off x="9230550" y="2146981"/>
              <a:ext cx="0" cy="17760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551384" y="3212976"/>
              <a:ext cx="6696744" cy="28800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652048" y="3231004"/>
              <a:ext cx="36250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defRPr>
              </a:lvl1pPr>
            </a:lstStyle>
            <a:p>
              <a:pPr algn="l"/>
              <a:r>
                <a:rPr lang="ko-KR" altLang="en-US" sz="1200" dirty="0"/>
                <a:t>인원 추가 시 추가된 인원에 대한 추가금액 출력한다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  <a:p>
              <a:pPr algn="l"/>
              <a:endParaRPr lang="ko-KR" altLang="en-US" sz="1200" dirty="0"/>
            </a:p>
            <a:p>
              <a:pPr algn="l"/>
              <a:r>
                <a:rPr lang="ko-KR" altLang="en-US" sz="1200" dirty="0"/>
                <a:t>기본금액 </a:t>
              </a:r>
              <a:r>
                <a:rPr lang="en-US" altLang="ko-KR" sz="1200" dirty="0"/>
                <a:t>+</a:t>
              </a:r>
              <a:r>
                <a:rPr lang="ko-KR" altLang="en-US" sz="1200" dirty="0"/>
                <a:t> 추가금액으로 전체금액을 출력한다</a:t>
              </a:r>
              <a:r>
                <a:rPr lang="en-US" altLang="ko-KR" sz="1200" dirty="0"/>
                <a:t>.</a:t>
              </a:r>
            </a:p>
          </p:txBody>
        </p:sp>
        <p:cxnSp>
          <p:nvCxnSpPr>
            <p:cNvPr id="29" name="직선 화살표 연결선 28"/>
            <p:cNvCxnSpPr>
              <a:stCxn id="27" idx="3"/>
            </p:cNvCxnSpPr>
            <p:nvPr/>
          </p:nvCxnSpPr>
          <p:spPr>
            <a:xfrm flipV="1">
              <a:off x="7248128" y="3329564"/>
              <a:ext cx="43204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792088" y="3528441"/>
              <a:ext cx="6456040" cy="432054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cxnSp>
          <p:nvCxnSpPr>
            <p:cNvPr id="31" name="직선 화살표 연결선 30"/>
            <p:cNvCxnSpPr>
              <a:cxnSpLocks/>
              <a:stCxn id="30" idx="3"/>
            </p:cNvCxnSpPr>
            <p:nvPr/>
          </p:nvCxnSpPr>
          <p:spPr>
            <a:xfrm flipV="1">
              <a:off x="7248128" y="3717032"/>
              <a:ext cx="43204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144016" y="4103999"/>
              <a:ext cx="9648032" cy="2349335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cxnSp>
          <p:nvCxnSpPr>
            <p:cNvPr id="33" name="직선 화살표 연결선 32"/>
            <p:cNvCxnSpPr>
              <a:cxnSpLocks/>
              <a:stCxn id="32" idx="3"/>
            </p:cNvCxnSpPr>
            <p:nvPr/>
          </p:nvCxnSpPr>
          <p:spPr>
            <a:xfrm flipV="1">
              <a:off x="9792048" y="5184121"/>
              <a:ext cx="480416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0155550" y="5045621"/>
              <a:ext cx="69738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defRPr>
              </a:lvl1pPr>
            </a:lstStyle>
            <a:p>
              <a:r>
                <a:rPr lang="ko-KR" altLang="en-US" sz="1200" dirty="0"/>
                <a:t>평일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462355" y="1450981"/>
            <a:ext cx="7820300" cy="5395815"/>
            <a:chOff x="46805" y="1450981"/>
            <a:chExt cx="7820300" cy="5395815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5" y="1450981"/>
              <a:ext cx="2664818" cy="5395815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943051" y="1450981"/>
              <a:ext cx="1496764" cy="532183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538238" y="1450981"/>
              <a:ext cx="3328868" cy="1257938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파티룸 안내 페이지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안내 페이지</a:t>
            </a:r>
          </a:p>
        </p:txBody>
      </p:sp>
      <p:sp>
        <p:nvSpPr>
          <p:cNvPr id="23" name="타원 22"/>
          <p:cNvSpPr/>
          <p:nvPr/>
        </p:nvSpPr>
        <p:spPr>
          <a:xfrm>
            <a:off x="415549" y="141277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3271189" y="141277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25" name="타원 24"/>
          <p:cNvSpPr/>
          <p:nvPr/>
        </p:nvSpPr>
        <p:spPr>
          <a:xfrm>
            <a:off x="4927373" y="141277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52000" y="1512000"/>
            <a:ext cx="3328868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파티룸 상세 정보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타임 별 시간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타임과 요일 별 금액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보증금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기준 인원 안내와 기준 인원 초과 시 발생하는 금액 안내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파티룸 주의 사항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퇴실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인원 추가 요금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 시 주의사항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환불 규정 안내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파티룸 후기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파티룸의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작성된 후기 출력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Project Summary</a:t>
              </a:r>
              <a:endPara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01 Project Summary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AB3EC1B-85B1-41BF-9462-61D83930C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471334"/>
              </p:ext>
            </p:extLst>
          </p:nvPr>
        </p:nvGraphicFramePr>
        <p:xfrm>
          <a:off x="360000" y="2527794"/>
          <a:ext cx="11208608" cy="11172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3935">
                  <a:extLst>
                    <a:ext uri="{9D8B030D-6E8A-4147-A177-3AD203B41FA5}">
                      <a16:colId xmlns:a16="http://schemas.microsoft.com/office/drawing/2014/main" val="4185704529"/>
                    </a:ext>
                  </a:extLst>
                </a:gridCol>
                <a:gridCol w="8454673">
                  <a:extLst>
                    <a:ext uri="{9D8B030D-6E8A-4147-A177-3AD203B41FA5}">
                      <a16:colId xmlns:a16="http://schemas.microsoft.com/office/drawing/2014/main" val="34056389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Github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&amp;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Youtube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521335"/>
                  </a:ext>
                </a:extLst>
              </a:tr>
              <a:tr h="1802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GitHub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  <a:hlinkClick r:id="rId3"/>
                        </a:rPr>
                        <a:t>https://github.com/HyunTae-Choi/PartyAndGameProject</a:t>
                      </a:r>
                      <a:endParaRPr lang="ko-KR" altLang="ko-KR" sz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985310"/>
                  </a:ext>
                </a:extLst>
              </a:tr>
              <a:tr h="18801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YouTube</a:t>
                      </a:r>
                      <a:endParaRPr lang="ko-KR" sz="14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tabLst>
                          <a:tab pos="543560" algn="l"/>
                        </a:tabLst>
                      </a:pP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  <a:hlinkClick r:id="rId4"/>
                        </a:rPr>
                        <a:t>https://www.youtube.com/watch?v=vRfGINhO6DQ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108000" marR="108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881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1FCE85E-8CC7-4E89-98A3-F5626679E76E}"/>
              </a:ext>
            </a:extLst>
          </p:cNvPr>
          <p:cNvSpPr txBox="1"/>
          <p:nvPr/>
        </p:nvSpPr>
        <p:spPr>
          <a:xfrm>
            <a:off x="360000" y="1584000"/>
            <a:ext cx="1847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프로젝트 결과물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04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8813" y="1450981"/>
            <a:ext cx="8785498" cy="519498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비회원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/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회원 파티룸 예약 페이지</a:t>
              </a:r>
            </a:p>
          </p:txBody>
        </p:sp>
      </p:grpSp>
      <p:sp>
        <p:nvSpPr>
          <p:cNvPr id="23" name="타원 22"/>
          <p:cNvSpPr/>
          <p:nvPr/>
        </p:nvSpPr>
        <p:spPr>
          <a:xfrm>
            <a:off x="168562" y="165603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191343" y="2780928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25" name="타원 24"/>
          <p:cNvSpPr/>
          <p:nvPr/>
        </p:nvSpPr>
        <p:spPr>
          <a:xfrm>
            <a:off x="191343" y="364502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76320" y="1412776"/>
            <a:ext cx="3168352" cy="4968552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비회원 결제 페이지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상품 정보 안내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비회원 예약자 정보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예약자 이름 작성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예약자 이메일 작성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예약자 전화번호 작성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취소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환불 규정에 대한 동의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환불 규정을 안내 해주고 동의 체크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비회원 최종 결제금액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결제금액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 수단 선택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구매조건 확인 및 결제 진행에 동의 체크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 버튼 클릭 시 결제 완료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0022">
              <a:defRPr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회원 결제 페이지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상품 정보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예약자 정보 안내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회원 최종 결제금액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결제금액 안내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회원일 경우 사용가능한 마일리지 출력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사용할 마일리지를 입력하면 최종 결제금액에서 차감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구매조건 확인 및 결제 진행에 동의 체크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결제 버튼 클릭 시 결제 완료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783631" y="1700808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</a:p>
        </p:txBody>
      </p:sp>
      <p:sp>
        <p:nvSpPr>
          <p:cNvPr id="46" name="타원 45"/>
          <p:cNvSpPr/>
          <p:nvPr/>
        </p:nvSpPr>
        <p:spPr>
          <a:xfrm>
            <a:off x="4632237" y="1628800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</a:p>
        </p:txBody>
      </p:sp>
      <p:sp>
        <p:nvSpPr>
          <p:cNvPr id="47" name="타원 46"/>
          <p:cNvSpPr/>
          <p:nvPr/>
        </p:nvSpPr>
        <p:spPr>
          <a:xfrm>
            <a:off x="7220646" y="1628800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35104-88D3-4D49-8F80-D14D6F0D3C34}"/>
              </a:ext>
            </a:extLst>
          </p:cNvPr>
          <p:cNvSpPr txBox="1"/>
          <p:nvPr/>
        </p:nvSpPr>
        <p:spPr>
          <a:xfrm>
            <a:off x="0" y="0"/>
            <a:ext cx="4943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예약 페이지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4A7321-6F0F-43A0-982F-9CC1F6365839}"/>
              </a:ext>
            </a:extLst>
          </p:cNvPr>
          <p:cNvSpPr/>
          <p:nvPr/>
        </p:nvSpPr>
        <p:spPr>
          <a:xfrm>
            <a:off x="105924" y="1450980"/>
            <a:ext cx="4454303" cy="5194987"/>
          </a:xfrm>
          <a:prstGeom prst="rect">
            <a:avLst/>
          </a:prstGeom>
          <a:noFill/>
          <a:ln w="254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A93017-191E-48DD-9CF0-82080FA05D82}"/>
              </a:ext>
            </a:extLst>
          </p:cNvPr>
          <p:cNvSpPr/>
          <p:nvPr/>
        </p:nvSpPr>
        <p:spPr>
          <a:xfrm>
            <a:off x="4546117" y="1450980"/>
            <a:ext cx="4371083" cy="5194987"/>
          </a:xfrm>
          <a:prstGeom prst="rect">
            <a:avLst/>
          </a:prstGeom>
          <a:noFill/>
          <a:ln w="254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회원 파티룸 예약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마일리지 관련 소스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3AFDC8-D81A-49BA-9863-68958B988B54}"/>
              </a:ext>
            </a:extLst>
          </p:cNvPr>
          <p:cNvGrpSpPr/>
          <p:nvPr/>
        </p:nvGrpSpPr>
        <p:grpSpPr>
          <a:xfrm>
            <a:off x="887760" y="1638171"/>
            <a:ext cx="10788860" cy="4364379"/>
            <a:chOff x="0" y="1265193"/>
            <a:chExt cx="10788860" cy="4364379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7680" y="4658022"/>
              <a:ext cx="9115425" cy="97155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1444749"/>
              <a:ext cx="10058400" cy="220027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216352" y="1265193"/>
              <a:ext cx="457250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defRPr>
              </a:lvl1pPr>
            </a:lstStyle>
            <a:p>
              <a:pPr algn="l"/>
              <a:r>
                <a:rPr lang="ko-KR" altLang="en-US" dirty="0"/>
                <a:t>적립된 마일리지보다 사용하기위해 입력한 마일리지가 </a:t>
              </a:r>
            </a:p>
            <a:p>
              <a:pPr algn="l"/>
              <a:r>
                <a:rPr lang="ko-KR" altLang="en-US" dirty="0"/>
                <a:t>크게 입력되면 경고메시지를 출력하는 코드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27920" y="3142509"/>
              <a:ext cx="60250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defRPr>
              </a:lvl1pPr>
            </a:lstStyle>
            <a:p>
              <a:r>
                <a:rPr lang="ko-KR" altLang="en-US" dirty="0"/>
                <a:t>전체 금액에서 사용할 마일리지를 차감한 금액을 계산하는 코드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084004" y="4280158"/>
              <a:ext cx="41764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사용할 마일리지를 입력하는 코드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71736" y="1823456"/>
              <a:ext cx="9577064" cy="74136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983432" y="2708919"/>
              <a:ext cx="9265368" cy="7413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0715DB-6D72-426B-A330-4C590D8064E6}"/>
              </a:ext>
            </a:extLst>
          </p:cNvPr>
          <p:cNvSpPr/>
          <p:nvPr/>
        </p:nvSpPr>
        <p:spPr>
          <a:xfrm>
            <a:off x="983432" y="4587944"/>
            <a:ext cx="10153128" cy="15121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78FA9-F262-45D3-AF97-11DF136F1002}"/>
              </a:ext>
            </a:extLst>
          </p:cNvPr>
          <p:cNvSpPr txBox="1"/>
          <p:nvPr/>
        </p:nvSpPr>
        <p:spPr>
          <a:xfrm>
            <a:off x="0" y="0"/>
            <a:ext cx="4943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예약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72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마이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5502" y="1594998"/>
            <a:ext cx="7796034" cy="457030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내 정보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  <p:sp>
        <p:nvSpPr>
          <p:cNvPr id="24" name="타원 23"/>
          <p:cNvSpPr/>
          <p:nvPr/>
        </p:nvSpPr>
        <p:spPr>
          <a:xfrm>
            <a:off x="1800200" y="2492897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767064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마이페이지 사이드 메뉴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 정보 클릭 시 내 정보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내역 클릭 시 예약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문의 내역 클릭 시 문의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정보수정 클릭 시 회원 정보수정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탈퇴 클릭 시 회원 탈퇴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내 정보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이름 출력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마일리지 출력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88032" y="2204865"/>
            <a:ext cx="1008112" cy="3816424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3" name="타원 22"/>
          <p:cNvSpPr/>
          <p:nvPr/>
        </p:nvSpPr>
        <p:spPr>
          <a:xfrm>
            <a:off x="1008112" y="2204865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239660" y="1594997"/>
            <a:ext cx="7977541" cy="4714323"/>
            <a:chOff x="46806" y="1450981"/>
            <a:chExt cx="7977541" cy="4714323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7977541" cy="4426290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32677" y="3388508"/>
              <a:ext cx="3240360" cy="277679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683006" y="3390494"/>
              <a:ext cx="3207053" cy="275733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 내역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/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리뷰</a:t>
              </a:r>
            </a:p>
          </p:txBody>
        </p:sp>
      </p:grpSp>
      <p:sp>
        <p:nvSpPr>
          <p:cNvPr id="24" name="타원 23"/>
          <p:cNvSpPr/>
          <p:nvPr/>
        </p:nvSpPr>
        <p:spPr>
          <a:xfrm>
            <a:off x="1680342" y="213285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791278" cy="410445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마이페이지 사이드 메뉴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 정보 클릭 시 내 정보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내역 클릭 시 예약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문의 내역 클릭 시 문의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정보수정 클릭 시 회원 정보수정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탈퇴 클릭 시 회원 탈퇴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예약 내역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예약 내역 조회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리뷰 작성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대여완료한 파티룸 리뷰 작성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 시 리뷰 작성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리뷰 작성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대여완료한 파티룸 리뷰 작성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폼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 작성 버튼 클릭 시 리뷰 작성 완료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리뷰 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작성 리뷰 수정하는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폼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 수정 클릭 시 리뷰 수정 완료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12190" y="2204864"/>
            <a:ext cx="1008112" cy="3816424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3" name="타원 22"/>
          <p:cNvSpPr/>
          <p:nvPr/>
        </p:nvSpPr>
        <p:spPr>
          <a:xfrm>
            <a:off x="1032270" y="220486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7584998" y="2708920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42" name="타원 41"/>
          <p:cNvSpPr/>
          <p:nvPr/>
        </p:nvSpPr>
        <p:spPr>
          <a:xfrm>
            <a:off x="1552333" y="3566039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</a:p>
        </p:txBody>
      </p:sp>
      <p:sp>
        <p:nvSpPr>
          <p:cNvPr id="44" name="타원 43"/>
          <p:cNvSpPr/>
          <p:nvPr/>
        </p:nvSpPr>
        <p:spPr>
          <a:xfrm>
            <a:off x="4904068" y="358433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AC55F7-49F4-421C-9346-1813AF3053DA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리뷰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 </a:t>
              </a:r>
              <a:r>
                <a:rPr lang="ko-KR" altLang="en-US" sz="3200" b="0" spc="-30" dirty="0" err="1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별점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구현 코드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BEE7EC0-84D2-4183-8F63-9703D14C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69" y="1700808"/>
            <a:ext cx="7751356" cy="3515794"/>
          </a:xfrm>
          <a:prstGeom prst="rect">
            <a:avLst/>
          </a:prstGeom>
          <a:ln w="28575">
            <a:solidFill>
              <a:srgbClr val="FF99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66D680-1B78-4BFB-AB72-EAF169148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757" y="2341710"/>
            <a:ext cx="2353003" cy="724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193C9D-3FD8-45EA-B57A-949F8F820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757" y="3217018"/>
            <a:ext cx="2410161" cy="704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D120FA-2BFD-4D2D-84E9-57BB3A8B5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0336" y="4067161"/>
            <a:ext cx="2381582" cy="72400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069475-0BBC-45DF-9848-53E8A5CF7784}"/>
              </a:ext>
            </a:extLst>
          </p:cNvPr>
          <p:cNvSpPr/>
          <p:nvPr/>
        </p:nvSpPr>
        <p:spPr>
          <a:xfrm>
            <a:off x="597548" y="2166481"/>
            <a:ext cx="6362548" cy="1292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000C315-5F63-46A5-A9AC-22C57CF49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001" y="5367172"/>
            <a:ext cx="9145016" cy="1249504"/>
          </a:xfrm>
          <a:prstGeom prst="rect">
            <a:avLst/>
          </a:prstGeom>
          <a:ln w="28575">
            <a:solidFill>
              <a:srgbClr val="FF9900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BBFEFCD-42C3-4FE4-9A34-3941B978DFAB}"/>
              </a:ext>
            </a:extLst>
          </p:cNvPr>
          <p:cNvSpPr txBox="1"/>
          <p:nvPr/>
        </p:nvSpPr>
        <p:spPr>
          <a:xfrm>
            <a:off x="7549182" y="6308899"/>
            <a:ext cx="184783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algn="l"/>
            <a:r>
              <a:rPr lang="ko-KR" altLang="en-US" dirty="0" err="1"/>
              <a:t>별점구현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코드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2B131-F489-4DC5-8AD4-0DFB221E6C25}"/>
              </a:ext>
            </a:extLst>
          </p:cNvPr>
          <p:cNvSpPr txBox="1"/>
          <p:nvPr/>
        </p:nvSpPr>
        <p:spPr>
          <a:xfrm>
            <a:off x="6023992" y="1412776"/>
            <a:ext cx="3240360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algn="l"/>
            <a:r>
              <a:rPr lang="en-US" altLang="ko-KR" dirty="0"/>
              <a:t>Class</a:t>
            </a:r>
            <a:r>
              <a:rPr lang="ko-KR" altLang="en-US" dirty="0"/>
              <a:t>명 추가</a:t>
            </a:r>
            <a:r>
              <a:rPr lang="en-US" altLang="ko-KR" dirty="0"/>
              <a:t>, </a:t>
            </a:r>
            <a:r>
              <a:rPr lang="ko-KR" altLang="en-US" dirty="0"/>
              <a:t>제거로 </a:t>
            </a:r>
            <a:r>
              <a:rPr lang="ko-KR" altLang="en-US" dirty="0" err="1"/>
              <a:t>별점</a:t>
            </a:r>
            <a:r>
              <a:rPr lang="ko-KR" altLang="en-US" dirty="0"/>
              <a:t> 기능 구현</a:t>
            </a:r>
            <a:endParaRPr lang="en-US" altLang="ko-KR" dirty="0"/>
          </a:p>
          <a:p>
            <a:pPr algn="l"/>
            <a:r>
              <a:rPr lang="ko-KR" altLang="en-US" dirty="0"/>
              <a:t>클릭한 버튼의 이전</a:t>
            </a:r>
            <a:r>
              <a:rPr lang="en-US" altLang="ko-KR" dirty="0"/>
              <a:t>/</a:t>
            </a:r>
            <a:r>
              <a:rPr lang="ko-KR" altLang="en-US" dirty="0"/>
              <a:t>이후의 형제 요소들의 </a:t>
            </a:r>
            <a:r>
              <a:rPr lang="en-US" altLang="ko-KR" dirty="0"/>
              <a:t>Class</a:t>
            </a:r>
            <a:r>
              <a:rPr lang="ko-KR" altLang="en-US" dirty="0"/>
              <a:t>명을 추가하고 제거함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57355C-6E56-49D7-BB14-CA13B3FED0E8}"/>
              </a:ext>
            </a:extLst>
          </p:cNvPr>
          <p:cNvSpPr/>
          <p:nvPr/>
        </p:nvSpPr>
        <p:spPr>
          <a:xfrm>
            <a:off x="8894852" y="2166481"/>
            <a:ext cx="2699600" cy="2774687"/>
          </a:xfrm>
          <a:prstGeom prst="rect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A42566-3F5B-4FCA-94BE-5FD292853AB0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20505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616763" cy="5034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리뷰 수정 코드 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D7CDB22-0C12-4522-8CC9-C365287B8CF6}"/>
              </a:ext>
            </a:extLst>
          </p:cNvPr>
          <p:cNvGrpSpPr/>
          <p:nvPr/>
        </p:nvGrpSpPr>
        <p:grpSpPr>
          <a:xfrm>
            <a:off x="6168008" y="1710605"/>
            <a:ext cx="5688632" cy="4770006"/>
            <a:chOff x="6096000" y="1710605"/>
            <a:chExt cx="5688632" cy="477000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D10F059-3FFF-4DDA-A739-8CE0BB85804F}"/>
                </a:ext>
              </a:extLst>
            </p:cNvPr>
            <p:cNvGrpSpPr/>
            <p:nvPr/>
          </p:nvGrpSpPr>
          <p:grpSpPr>
            <a:xfrm>
              <a:off x="6096000" y="1710605"/>
              <a:ext cx="5688632" cy="4770006"/>
              <a:chOff x="6456042" y="1710605"/>
              <a:chExt cx="5688632" cy="4770006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A04EF8E8-42E9-46D1-AC97-5A3FD951D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-672"/>
              <a:stretch/>
            </p:blipFill>
            <p:spPr>
              <a:xfrm>
                <a:off x="6456042" y="1710605"/>
                <a:ext cx="5688632" cy="4770006"/>
              </a:xfrm>
              <a:prstGeom prst="rect">
                <a:avLst/>
              </a:prstGeom>
              <a:ln w="28575">
                <a:solidFill>
                  <a:srgbClr val="FF9900"/>
                </a:solidFill>
              </a:ln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74EECD-FE4C-4A06-A2D4-005F6C2F1F47}"/>
                  </a:ext>
                </a:extLst>
              </p:cNvPr>
              <p:cNvSpPr txBox="1"/>
              <p:nvPr/>
            </p:nvSpPr>
            <p:spPr>
              <a:xfrm>
                <a:off x="9440663" y="4599076"/>
                <a:ext cx="26320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ctr">
                  <a:defRPr sz="140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defRPr>
                </a:lvl1pPr>
              </a:lstStyle>
              <a:p>
                <a:pPr algn="l"/>
                <a:r>
                  <a:rPr lang="en-US" altLang="ko-KR" dirty="0"/>
                  <a:t>ajax</a:t>
                </a:r>
                <a:r>
                  <a:rPr lang="ko-KR" altLang="en-US" dirty="0"/>
                  <a:t>를 통해 기존의 리뷰 </a:t>
                </a:r>
                <a:br>
                  <a:rPr lang="en-US" altLang="ko-KR" dirty="0"/>
                </a:br>
                <a:r>
                  <a:rPr lang="ko-KR" altLang="en-US" dirty="0"/>
                  <a:t>데이터를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리뷰 수정 </a:t>
                </a:r>
                <a:r>
                  <a:rPr lang="ko-KR" altLang="en-US" dirty="0" err="1"/>
                  <a:t>모달에</a:t>
                </a:r>
                <a:r>
                  <a:rPr lang="ko-KR" altLang="en-US" dirty="0"/>
                  <a:t> 입력</a:t>
                </a: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F74E73-4BB1-4130-8E0D-B758024C4425}"/>
                </a:ext>
              </a:extLst>
            </p:cNvPr>
            <p:cNvSpPr/>
            <p:nvPr/>
          </p:nvSpPr>
          <p:spPr>
            <a:xfrm>
              <a:off x="6672064" y="4581128"/>
              <a:ext cx="4994396" cy="129614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32E3CC0-4809-4C99-B10C-D2B0245C9EA7}"/>
              </a:ext>
            </a:extLst>
          </p:cNvPr>
          <p:cNvGrpSpPr/>
          <p:nvPr/>
        </p:nvGrpSpPr>
        <p:grpSpPr>
          <a:xfrm>
            <a:off x="331649" y="1710605"/>
            <a:ext cx="5476319" cy="4770006"/>
            <a:chOff x="259641" y="1710605"/>
            <a:chExt cx="5476319" cy="47700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F20D22A-DE5C-4BFB-9737-AC535749F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r="-17296"/>
            <a:stretch/>
          </p:blipFill>
          <p:spPr>
            <a:xfrm>
              <a:off x="259641" y="1710605"/>
              <a:ext cx="5476319" cy="4770006"/>
            </a:xfrm>
            <a:prstGeom prst="rect">
              <a:avLst/>
            </a:prstGeom>
            <a:ln w="28575">
              <a:solidFill>
                <a:srgbClr val="FF9900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8D8F626-0EA8-42D1-9552-BBE555B904E9}"/>
                </a:ext>
              </a:extLst>
            </p:cNvPr>
            <p:cNvSpPr/>
            <p:nvPr/>
          </p:nvSpPr>
          <p:spPr>
            <a:xfrm>
              <a:off x="525540" y="2173662"/>
              <a:ext cx="4994396" cy="294252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2B9E7B-19EB-49BC-B707-50480F9B9CD2}"/>
                </a:ext>
              </a:extLst>
            </p:cNvPr>
            <p:cNvSpPr txBox="1"/>
            <p:nvPr/>
          </p:nvSpPr>
          <p:spPr>
            <a:xfrm>
              <a:off x="2927648" y="2276872"/>
              <a:ext cx="25922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defRPr>
              </a:lvl1pPr>
            </a:lstStyle>
            <a:p>
              <a:pPr algn="l"/>
              <a:r>
                <a:rPr lang="en-US" altLang="ko-KR" dirty="0"/>
                <a:t>HTML</a:t>
              </a:r>
              <a:r>
                <a:rPr lang="ko-KR" altLang="en-US" dirty="0"/>
                <a:t>의 </a:t>
              </a:r>
              <a:r>
                <a:rPr lang="en-US" altLang="ko-KR" dirty="0"/>
                <a:t>Data</a:t>
              </a:r>
              <a:r>
                <a:rPr lang="ko-KR" altLang="en-US" dirty="0"/>
                <a:t>속성을 사용하여 </a:t>
              </a:r>
              <a:endParaRPr lang="en-US" altLang="ko-KR" dirty="0"/>
            </a:p>
            <a:p>
              <a:pPr algn="l"/>
              <a:r>
                <a:rPr lang="ko-KR" altLang="en-US" dirty="0"/>
                <a:t>리뷰 수정 </a:t>
              </a:r>
              <a:r>
                <a:rPr lang="ko-KR" altLang="en-US" dirty="0" err="1"/>
                <a:t>모달에</a:t>
              </a:r>
              <a:r>
                <a:rPr lang="ko-KR" altLang="en-US" dirty="0"/>
                <a:t> 값을 넣는다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CD4A1DC-D67C-4B00-A327-4846D2F896E4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69349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494" y="1594997"/>
            <a:ext cx="7992322" cy="428227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문의 내역</a:t>
              </a:r>
            </a:p>
          </p:txBody>
        </p:sp>
      </p:grpSp>
      <p:sp>
        <p:nvSpPr>
          <p:cNvPr id="24" name="타원 23"/>
          <p:cNvSpPr/>
          <p:nvPr/>
        </p:nvSpPr>
        <p:spPr>
          <a:xfrm>
            <a:off x="1584176" y="2348880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08" tIns="54006" anchor="ctr"/>
          <a:lstStyle/>
          <a:p>
            <a:pPr>
              <a:defRPr/>
            </a:pPr>
            <a:r>
              <a:rPr lang="en-US" altLang="ko-KR" sz="1100" b="1" dirty="0">
                <a:latin typeface="맑은 고딕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911080" cy="410445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마이페이지 사이드 메뉴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 정보 클릭 시 내 정보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내역 클릭 시 예약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문의 내역 클릭 시 문의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정보수정 클릭 시 회원 정보수정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탈퇴 클릭 시 회원 탈퇴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문의 내역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문의 내역 조회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답변 여부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관리자가 문의 답글을 작성하면 답변대기에서 답변완료로 변환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글쓰기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글쓰기 버튼 클릭 시 문의 글 작성 페이지로 이동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16024" y="2204864"/>
            <a:ext cx="1008112" cy="3672408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3" name="타원 22"/>
          <p:cNvSpPr/>
          <p:nvPr/>
        </p:nvSpPr>
        <p:spPr>
          <a:xfrm>
            <a:off x="936104" y="220486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08" tIns="54006" anchor="ctr"/>
          <a:lstStyle/>
          <a:p>
            <a:pPr>
              <a:defRPr/>
            </a:pPr>
            <a:r>
              <a:rPr lang="en-US" altLang="ko-KR" sz="1100" b="1" dirty="0">
                <a:latin typeface="맑은 고딕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7344816" y="2636912"/>
            <a:ext cx="288000" cy="288000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44" name="타원 43"/>
          <p:cNvSpPr/>
          <p:nvPr/>
        </p:nvSpPr>
        <p:spPr>
          <a:xfrm>
            <a:off x="1440160" y="357301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08" tIns="54006" anchor="ctr"/>
          <a:lstStyle/>
          <a:p>
            <a:pPr>
              <a:defRPr/>
            </a:pPr>
            <a:r>
              <a:rPr lang="en-US" altLang="ko-KR" sz="1100" b="1">
                <a:latin typeface="맑은 고딕"/>
              </a:rPr>
              <a:t>4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F59E2C9-EEC2-4A24-89B5-84F45B4BC97C}"/>
              </a:ext>
            </a:extLst>
          </p:cNvPr>
          <p:cNvSpPr/>
          <p:nvPr/>
        </p:nvSpPr>
        <p:spPr>
          <a:xfrm>
            <a:off x="1559496" y="2348880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F7B4F02-427E-4FA6-9689-5D489782A54F}"/>
              </a:ext>
            </a:extLst>
          </p:cNvPr>
          <p:cNvSpPr/>
          <p:nvPr/>
        </p:nvSpPr>
        <p:spPr>
          <a:xfrm>
            <a:off x="911424" y="2204864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2DAE3E-7031-424D-BEEC-85353D2065FE}"/>
              </a:ext>
            </a:extLst>
          </p:cNvPr>
          <p:cNvSpPr/>
          <p:nvPr/>
        </p:nvSpPr>
        <p:spPr>
          <a:xfrm>
            <a:off x="1415480" y="357301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891690-5706-41C3-8FDC-3CFCF49D5556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0822" y="1595320"/>
            <a:ext cx="7201322" cy="507404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문의 글 작성</a:t>
              </a:r>
            </a:p>
          </p:txBody>
        </p:sp>
      </p:grpSp>
      <p:sp>
        <p:nvSpPr>
          <p:cNvPr id="24" name="타원 23"/>
          <p:cNvSpPr/>
          <p:nvPr/>
        </p:nvSpPr>
        <p:spPr>
          <a:xfrm>
            <a:off x="1703512" y="2205187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40000" y="1980000"/>
            <a:ext cx="4440696" cy="410445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마이페이지 사이드 메뉴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 정보 클릭 시 내 정보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내역 클릭 시 예약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문의 내역 클릭 시 문의 내역 페이지 이동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정보수정 클릭 시 회원 정보수정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탈퇴 클릭 시 회원 탈퇴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호출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문의 글 작성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제목과 내용을 작성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등록 버튼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목록 버튼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제목과 내용을 작성 후 등록 버튼 클릭 시 문의 글 등록 완료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목록 버튼 클릭 시 문의 내역 리스트 페이지로 이동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63352" y="2205187"/>
            <a:ext cx="1008112" cy="3672408"/>
          </a:xfrm>
          <a:prstGeom prst="rect">
            <a:avLst/>
          </a:prstGeom>
          <a:noFill/>
          <a:ln w="25400">
            <a:solidFill>
              <a:schemeClr val="dk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3" name="타원 22"/>
          <p:cNvSpPr/>
          <p:nvPr/>
        </p:nvSpPr>
        <p:spPr>
          <a:xfrm>
            <a:off x="983432" y="2205187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3647728" y="6237635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CD2F76-AE5F-43AE-9A3D-15492760A709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2" y="1611203"/>
              <a:ext cx="5062864" cy="527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회원 정보수정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740000" y="1980000"/>
            <a:ext cx="4223792" cy="410445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회원 정보수정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폼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 입력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 수정 버튼 클릭 시 회원 비밀번호 수정 폼 호출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개인정보 수정 버튼 클릭 시 정보수정 폼 호출</a:t>
            </a:r>
          </a:p>
          <a:p>
            <a:pPr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비밀번호 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폼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비밀번호 입력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수정할 비밀번호와 비밀번호 확인 입력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비밀번호 수정 버튼 클릭 시 비밀번호 변경</a:t>
            </a:r>
          </a:p>
          <a:p>
            <a:pPr marL="180022">
              <a:defRPr/>
            </a:pP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정보수정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모달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폼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변경할 내용 작성</a:t>
            </a:r>
          </a:p>
          <a:p>
            <a:pPr marL="351472" indent="-171450">
              <a:buFont typeface="에스코어 드림 4 Regular" panose="020B0503030302020204" pitchFamily="34" charset="-127"/>
              <a:buChar char="-"/>
              <a:defRPr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회원정보 수정하기 버튼 클릭 시 변경 내용 수정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1A8870E-56F7-4FBF-B623-5CC9F34726B0}"/>
              </a:ext>
            </a:extLst>
          </p:cNvPr>
          <p:cNvGrpSpPr/>
          <p:nvPr/>
        </p:nvGrpSpPr>
        <p:grpSpPr>
          <a:xfrm>
            <a:off x="759925" y="1620000"/>
            <a:ext cx="6272179" cy="4734003"/>
            <a:chOff x="567821" y="1620000"/>
            <a:chExt cx="6272179" cy="473400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E7D171C-13DB-4B2D-9FE3-50C754226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0000" y="1620000"/>
              <a:ext cx="2880000" cy="4705607"/>
            </a:xfrm>
            <a:prstGeom prst="rect">
              <a:avLst/>
            </a:prstGeom>
            <a:ln w="28575">
              <a:solidFill>
                <a:srgbClr val="FF9900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F6A651E-5853-4E89-9A1B-509D480AA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049" y="3655135"/>
              <a:ext cx="2880000" cy="2698868"/>
            </a:xfrm>
            <a:prstGeom prst="rect">
              <a:avLst/>
            </a:prstGeom>
            <a:ln w="19050">
              <a:solidFill>
                <a:srgbClr val="FF9900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8A35E17-8068-43B6-9858-3D883F807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821" y="1620000"/>
              <a:ext cx="2880320" cy="1719773"/>
            </a:xfrm>
            <a:prstGeom prst="rect">
              <a:avLst/>
            </a:prstGeom>
            <a:ln w="19050">
              <a:solidFill>
                <a:srgbClr val="FF9900"/>
              </a:solidFill>
            </a:ln>
          </p:spPr>
        </p:pic>
        <p:sp>
          <p:nvSpPr>
            <p:cNvPr id="24" name="타원 23"/>
            <p:cNvSpPr/>
            <p:nvPr/>
          </p:nvSpPr>
          <p:spPr>
            <a:xfrm>
              <a:off x="674522" y="3810533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677720" y="1760445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39" name="타원 38"/>
            <p:cNvSpPr/>
            <p:nvPr/>
          </p:nvSpPr>
          <p:spPr>
            <a:xfrm>
              <a:off x="4055565" y="176334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E19CBA8-4AA0-4F92-9230-3C969ABFAB42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152872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Project Summary</a:t>
              </a:r>
              <a:endParaRPr lang="ko-KR" altLang="en-US" sz="32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01 Project Summary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FCE85E-8CC7-4E89-98A3-F5626679E76E}"/>
              </a:ext>
            </a:extLst>
          </p:cNvPr>
          <p:cNvSpPr txBox="1"/>
          <p:nvPr/>
        </p:nvSpPr>
        <p:spPr>
          <a:xfrm>
            <a:off x="360000" y="1584000"/>
            <a:ext cx="1847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프로젝트 결과물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" name="partyandgameSite 실행 영상">
            <a:hlinkClick r:id="" action="ppaction://media"/>
            <a:extLst>
              <a:ext uri="{FF2B5EF4-FFF2-40B4-BE49-F238E27FC236}">
                <a16:creationId xmlns:a16="http://schemas.microsoft.com/office/drawing/2014/main" id="{E443DB19-1ECC-441B-B62A-19FD51031E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6540" y="1953332"/>
            <a:ext cx="9218919" cy="479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9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5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51584" y="2060848"/>
            <a:ext cx="3629025" cy="3381375"/>
          </a:xfrm>
          <a:prstGeom prst="rect">
            <a:avLst/>
          </a:prstGeom>
          <a:ln w="28575">
            <a:solidFill>
              <a:srgbClr val="FF9900"/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마이페이지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회원 탈퇴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740000" y="1980000"/>
            <a:ext cx="4223792" cy="4104456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회원 탈퇴 </a:t>
            </a:r>
            <a:r>
              <a:rPr lang="ko-KR" altLang="en-US" sz="1200" dirty="0" err="1">
                <a:latin typeface="에스코어 드림 4 Regular"/>
                <a:ea typeface="에스코어 드림 4 Regular"/>
              </a:rPr>
              <a:t>모달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탈퇴에 대한 안내 문구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비밀번호 입력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예 버튼 클릭 시 회원 탈퇴 처리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아니요 버튼 클릭 시 </a:t>
            </a:r>
            <a:r>
              <a:rPr lang="ko-KR" altLang="en-US" sz="1200" dirty="0" err="1">
                <a:latin typeface="에스코어 드림 4 Regular"/>
                <a:ea typeface="에스코어 드림 4 Regular"/>
              </a:rPr>
              <a:t>모달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닫음</a:t>
            </a:r>
          </a:p>
        </p:txBody>
      </p:sp>
      <p:sp>
        <p:nvSpPr>
          <p:cNvPr id="23" name="타원 22"/>
          <p:cNvSpPr/>
          <p:nvPr/>
        </p:nvSpPr>
        <p:spPr>
          <a:xfrm>
            <a:off x="2424115" y="213285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36C29B-8C77-4C90-B88E-74986FDA4F6A}"/>
              </a:ext>
            </a:extLst>
          </p:cNvPr>
          <p:cNvSpPr txBox="1"/>
          <p:nvPr/>
        </p:nvSpPr>
        <p:spPr>
          <a:xfrm>
            <a:off x="-1" y="0"/>
            <a:ext cx="3287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마이페이지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공지사항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공지사항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767064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공지사항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공지사항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공지사항 제목 클릭 시 해당 공지사항 뷰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B1D543-6884-4499-821E-5924A80D689D}"/>
              </a:ext>
            </a:extLst>
          </p:cNvPr>
          <p:cNvGrpSpPr/>
          <p:nvPr/>
        </p:nvGrpSpPr>
        <p:grpSpPr>
          <a:xfrm>
            <a:off x="180000" y="1800000"/>
            <a:ext cx="8086967" cy="3562194"/>
            <a:chOff x="46806" y="1450981"/>
            <a:chExt cx="8086967" cy="3562194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8086967" cy="3562194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75429" y="2060848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CF25407-C23D-4829-A692-4F3181F789C6}"/>
              </a:ext>
            </a:extLst>
          </p:cNvPr>
          <p:cNvSpPr txBox="1"/>
          <p:nvPr/>
        </p:nvSpPr>
        <p:spPr>
          <a:xfrm>
            <a:off x="-1" y="0"/>
            <a:ext cx="4511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공지사항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공지사항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–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리스트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– </a:t>
              </a:r>
              <a:r>
                <a:rPr lang="ko-KR" altLang="en-US" sz="3200" b="0" spc="-30" dirty="0" err="1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페이징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계산 코드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98D0D97-46C3-4A1D-91B9-72A16EFD8905}"/>
              </a:ext>
            </a:extLst>
          </p:cNvPr>
          <p:cNvGrpSpPr/>
          <p:nvPr/>
        </p:nvGrpSpPr>
        <p:grpSpPr>
          <a:xfrm>
            <a:off x="695400" y="1484784"/>
            <a:ext cx="4783044" cy="5301368"/>
            <a:chOff x="495027" y="1440000"/>
            <a:chExt cx="4783044" cy="530136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2FE7857-3AE2-48FE-ABB6-3FAF67A72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384" y="1701368"/>
              <a:ext cx="4726687" cy="5040000"/>
            </a:xfrm>
            <a:prstGeom prst="rect">
              <a:avLst/>
            </a:prstGeom>
            <a:ln w="28575">
              <a:solidFill>
                <a:srgbClr val="FF9900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FDD7F-A21E-40C6-905A-80163A03697A}"/>
                </a:ext>
              </a:extLst>
            </p:cNvPr>
            <p:cNvSpPr txBox="1"/>
            <p:nvPr/>
          </p:nvSpPr>
          <p:spPr>
            <a:xfrm>
              <a:off x="3407729" y="3809644"/>
              <a:ext cx="16801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페이징</a:t>
              </a: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계산</a:t>
              </a:r>
              <a:r>
                <a:rPr lang="en-US" altLang="ko-KR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로직</a:t>
              </a:r>
              <a:endPara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171450" indent="-171450">
                <a:buFont typeface="에스코어 드림 4 Regular" panose="020B0503030302020204" pitchFamily="34" charset="-127"/>
                <a:buChar char="-"/>
              </a:pP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현재 페이지</a:t>
              </a:r>
              <a:endPara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171450" indent="-171450">
                <a:buFont typeface="에스코어 드림 4 Regular" panose="020B0503030302020204" pitchFamily="34" charset="-127"/>
                <a:buChar char="-"/>
              </a:pP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현재 섹션</a:t>
              </a:r>
              <a:endPara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171450" indent="-171450">
                <a:buFont typeface="에스코어 드림 4 Regular" panose="020B0503030302020204" pitchFamily="34" charset="-127"/>
                <a:buChar char="-"/>
              </a:pP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최대 페이지</a:t>
              </a:r>
              <a:endPara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171450" indent="-171450">
                <a:buFont typeface="에스코어 드림 4 Regular" panose="020B0503030302020204" pitchFamily="34" charset="-127"/>
                <a:buChar char="-"/>
              </a:pP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최대 섹션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7DB14-8A2F-483B-887D-1202E1DE9BAB}"/>
                </a:ext>
              </a:extLst>
            </p:cNvPr>
            <p:cNvSpPr txBox="1"/>
            <p:nvPr/>
          </p:nvSpPr>
          <p:spPr>
            <a:xfrm>
              <a:off x="495027" y="1440000"/>
              <a:ext cx="185324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NoticeServiceImpl.java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186370-47F7-422F-883E-A578875A9B72}"/>
                </a:ext>
              </a:extLst>
            </p:cNvPr>
            <p:cNvSpPr/>
            <p:nvPr/>
          </p:nvSpPr>
          <p:spPr>
            <a:xfrm>
              <a:off x="767408" y="3847246"/>
              <a:ext cx="2592288" cy="167118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E651B0A-E1E3-4D0C-A99B-589D32AA5D06}"/>
                </a:ext>
              </a:extLst>
            </p:cNvPr>
            <p:cNvSpPr/>
            <p:nvPr/>
          </p:nvSpPr>
          <p:spPr>
            <a:xfrm>
              <a:off x="767408" y="2873349"/>
              <a:ext cx="3240360" cy="40764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F56E82-199D-41CF-A762-582B547A07A2}"/>
                </a:ext>
              </a:extLst>
            </p:cNvPr>
            <p:cNvSpPr txBox="1"/>
            <p:nvPr/>
          </p:nvSpPr>
          <p:spPr>
            <a:xfrm>
              <a:off x="3087315" y="2632249"/>
              <a:ext cx="2190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전체 </a:t>
              </a:r>
              <a:r>
                <a:rPr lang="ko-KR" altLang="en-US" sz="120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공지사항 게시글 수 </a:t>
              </a: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조회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EE0896-11F7-4B49-A99E-81FEFCB8467D}"/>
                </a:ext>
              </a:extLst>
            </p:cNvPr>
            <p:cNvSpPr txBox="1"/>
            <p:nvPr/>
          </p:nvSpPr>
          <p:spPr>
            <a:xfrm>
              <a:off x="1421649" y="6427211"/>
              <a:ext cx="20623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PageVO</a:t>
              </a:r>
              <a:r>
                <a:rPr lang="ko-KR" altLang="en-US" sz="120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로 반환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6984DB5-FBEB-4F30-BC4C-79555F164E01}"/>
              </a:ext>
            </a:extLst>
          </p:cNvPr>
          <p:cNvGrpSpPr/>
          <p:nvPr/>
        </p:nvGrpSpPr>
        <p:grpSpPr>
          <a:xfrm>
            <a:off x="6080349" y="1484784"/>
            <a:ext cx="5427919" cy="4221248"/>
            <a:chOff x="5879976" y="1440000"/>
            <a:chExt cx="5427919" cy="42212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A200541-6B13-46A1-9E36-2BB86E3C1358}"/>
                </a:ext>
              </a:extLst>
            </p:cNvPr>
            <p:cNvGrpSpPr/>
            <p:nvPr/>
          </p:nvGrpSpPr>
          <p:grpSpPr>
            <a:xfrm>
              <a:off x="5879976" y="1440000"/>
              <a:ext cx="5427919" cy="4221248"/>
              <a:chOff x="5879976" y="1440000"/>
              <a:chExt cx="5427919" cy="422124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828DE13-4DF0-49E7-B05E-45A131D44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7796" y="1696372"/>
                <a:ext cx="5328592" cy="3964876"/>
              </a:xfrm>
              <a:prstGeom prst="rect">
                <a:avLst/>
              </a:prstGeom>
              <a:ln w="28575">
                <a:solidFill>
                  <a:srgbClr val="FF9900"/>
                </a:solidFill>
              </a:ln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D7C61D1-76EC-4891-80C9-384BDA6C6A48}"/>
                  </a:ext>
                </a:extLst>
              </p:cNvPr>
              <p:cNvSpPr txBox="1"/>
              <p:nvPr/>
            </p:nvSpPr>
            <p:spPr>
              <a:xfrm>
                <a:off x="8919569" y="2802465"/>
                <a:ext cx="22326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전체 공지사항 게시글 수 조회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102E10-17D7-4096-8002-AB994A7773DC}"/>
                  </a:ext>
                </a:extLst>
              </p:cNvPr>
              <p:cNvSpPr txBox="1"/>
              <p:nvPr/>
            </p:nvSpPr>
            <p:spPr>
              <a:xfrm>
                <a:off x="8585995" y="4142530"/>
                <a:ext cx="27219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화면에 출력할 공지사항 리스트 조회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7470EA-6994-4CE9-B597-25E9835608A6}"/>
                  </a:ext>
                </a:extLst>
              </p:cNvPr>
              <p:cNvSpPr txBox="1"/>
              <p:nvPr/>
            </p:nvSpPr>
            <p:spPr>
              <a:xfrm>
                <a:off x="5879976" y="1440000"/>
                <a:ext cx="185324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query - Notice.xml</a:t>
                </a:r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8CB0440-D7C2-4D5A-BFCF-AB919D1987FA}"/>
                </a:ext>
              </a:extLst>
            </p:cNvPr>
            <p:cNvSpPr/>
            <p:nvPr/>
          </p:nvSpPr>
          <p:spPr>
            <a:xfrm>
              <a:off x="5977334" y="2823091"/>
              <a:ext cx="5328592" cy="131943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BB039FF-FF6F-4B93-9A95-CB61B3AD5B6F}"/>
                </a:ext>
              </a:extLst>
            </p:cNvPr>
            <p:cNvSpPr/>
            <p:nvPr/>
          </p:nvSpPr>
          <p:spPr>
            <a:xfrm>
              <a:off x="5977334" y="4133215"/>
              <a:ext cx="5328592" cy="152803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559FC8B-E58A-4D9F-A41D-AEC7B8AF67ED}"/>
              </a:ext>
            </a:extLst>
          </p:cNvPr>
          <p:cNvSpPr txBox="1"/>
          <p:nvPr/>
        </p:nvSpPr>
        <p:spPr>
          <a:xfrm>
            <a:off x="-1" y="0"/>
            <a:ext cx="4511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공지사항</a:t>
            </a:r>
          </a:p>
        </p:txBody>
      </p:sp>
    </p:spTree>
    <p:extLst>
      <p:ext uri="{BB962C8B-B14F-4D97-AF65-F5344CB8AC3E}">
        <p14:creationId xmlns:p14="http://schemas.microsoft.com/office/powerpoint/2010/main" val="339266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공지사항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view 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페이지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767064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공지사항 뷰 페이지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공지사항 작성자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작성날짜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조회수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공지사항 내용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목록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목록 버튼 클릭 시 이전 페이지인 공지사항 리스트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E390FF-6C7A-4DCA-B5B6-4435EB419787}"/>
              </a:ext>
            </a:extLst>
          </p:cNvPr>
          <p:cNvGrpSpPr/>
          <p:nvPr/>
        </p:nvGrpSpPr>
        <p:grpSpPr>
          <a:xfrm>
            <a:off x="180000" y="1620000"/>
            <a:ext cx="7512279" cy="4470461"/>
            <a:chOff x="46805" y="1450981"/>
            <a:chExt cx="7512279" cy="4470461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5" y="1450981"/>
              <a:ext cx="7512279" cy="4470461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335360" y="1988840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  <a:endPara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0" name="타원 22"/>
            <p:cNvSpPr/>
            <p:nvPr/>
          </p:nvSpPr>
          <p:spPr>
            <a:xfrm>
              <a:off x="3215680" y="5589240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DCDBD2-1828-42F5-82B6-D77001EFD601}"/>
              </a:ext>
            </a:extLst>
          </p:cNvPr>
          <p:cNvSpPr txBox="1"/>
          <p:nvPr/>
        </p:nvSpPr>
        <p:spPr>
          <a:xfrm>
            <a:off x="-1" y="0"/>
            <a:ext cx="4511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공지사항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사용자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72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비회원 예약확인 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비회원 예약 확인 페이지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비회원 예약 확인 페이지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767064" cy="3528391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비회원 예약 확인 페이지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이름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이메일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전화번호를 작성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이름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이메일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전화번호 작성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이름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이메일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전화번호를 작성 후 확인버튼 클릭 시 비회원 예약 리스트 출력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F75A404-95AD-4273-BF63-CB9EAFBA2D71}"/>
              </a:ext>
            </a:extLst>
          </p:cNvPr>
          <p:cNvGrpSpPr/>
          <p:nvPr/>
        </p:nvGrpSpPr>
        <p:grpSpPr>
          <a:xfrm>
            <a:off x="180000" y="1800000"/>
            <a:ext cx="7864003" cy="3213176"/>
            <a:chOff x="46805" y="1739013"/>
            <a:chExt cx="7864003" cy="3213176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22248" y="4292422"/>
              <a:ext cx="6220678" cy="65976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6805" y="1739013"/>
              <a:ext cx="7864003" cy="1372879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479376" y="249289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40" name="타원 22"/>
            <p:cNvSpPr/>
            <p:nvPr/>
          </p:nvSpPr>
          <p:spPr>
            <a:xfrm>
              <a:off x="479376" y="414840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4440F44A-C783-4434-BC1F-4375072A3B1B}"/>
              </a:ext>
            </a:extLst>
          </p:cNvPr>
          <p:cNvSpPr/>
          <p:nvPr/>
        </p:nvSpPr>
        <p:spPr>
          <a:xfrm>
            <a:off x="3866282" y="3501008"/>
            <a:ext cx="45719" cy="432048"/>
          </a:xfrm>
          <a:prstGeom prst="downArrow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78A550-5A8C-42F8-8527-6DCE3FA75E31}"/>
              </a:ext>
            </a:extLst>
          </p:cNvPr>
          <p:cNvSpPr txBox="1"/>
          <p:nvPr/>
        </p:nvSpPr>
        <p:spPr>
          <a:xfrm>
            <a:off x="343156" y="4544792"/>
            <a:ext cx="826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비회원 예약 확인 페이지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사용자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비회원 예약 확인 페이지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767064" cy="1872207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비회원 예약 확인 페이지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(null)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예약 내역이 없거나 예약자 정보를 잘못 입력 하였을 경우 예약리스트가 없음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다시 검색 버튼 클릭 시 이전 검색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비회원 예약 확인 페이지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(not null)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예약 내역이 있을 경우 예약정보가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다시 검색 버튼 클릭 시 이전 검색 페이지로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EEF299-3A04-4BCE-BAFD-3CDA7B8D07D3}"/>
              </a:ext>
            </a:extLst>
          </p:cNvPr>
          <p:cNvGrpSpPr/>
          <p:nvPr/>
        </p:nvGrpSpPr>
        <p:grpSpPr>
          <a:xfrm>
            <a:off x="305942" y="1672611"/>
            <a:ext cx="7518772" cy="4132653"/>
            <a:chOff x="305942" y="1672611"/>
            <a:chExt cx="7518772" cy="4132653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35360" y="4002049"/>
              <a:ext cx="7489354" cy="1803215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05942" y="1672611"/>
              <a:ext cx="7446242" cy="1900405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551384" y="2390422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40" name="타원 22"/>
            <p:cNvSpPr/>
            <p:nvPr/>
          </p:nvSpPr>
          <p:spPr>
            <a:xfrm>
              <a:off x="551384" y="4589791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067E53-3B8D-4FEA-BEBE-DAA9885BFDEE}"/>
              </a:ext>
            </a:extLst>
          </p:cNvPr>
          <p:cNvSpPr txBox="1"/>
          <p:nvPr/>
        </p:nvSpPr>
        <p:spPr>
          <a:xfrm>
            <a:off x="281969" y="2707100"/>
            <a:ext cx="826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있음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003969-7A09-4372-B8C7-FA31D3A012BF}"/>
              </a:ext>
            </a:extLst>
          </p:cNvPr>
          <p:cNvSpPr txBox="1"/>
          <p:nvPr/>
        </p:nvSpPr>
        <p:spPr>
          <a:xfrm>
            <a:off x="281969" y="4932520"/>
            <a:ext cx="826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예약 없음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예약리스트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1"/>
              <a:ext cx="5062864" cy="527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 리스트 관리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예약리스트 관리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0000" y="1980000"/>
            <a:ext cx="3767064" cy="4752527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상단 메뉴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MANAGE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메뉴 클릭 시 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MANAGE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SERVICE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메뉴 클릭 시 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SERVICE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MANAGE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페이지 사이드 메뉴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예약 리스트 메뉴 클릭 시 예약 리스트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관리 메뉴 클릭 시 회원 관리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파티룸 관리 메뉴 클릭 시 파티룸 관리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통계 분석 메뉴 클릭 시 통계 분석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3.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예약리스트 상단 메뉴 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전체 클릭 시 전체 예약리스트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입금대기 클릭 시 입금대기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예약완료 클릭 시 예약완료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예약당일 클릭 시 예약완료 리스트에서 오늘 날짜 데이터만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환불요청 클릭 시 환불요청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환불완료 클릭 시 환불완료 리스트 출력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7FD2BE-2FAD-44B7-8EA1-04317E76FBD9}"/>
              </a:ext>
            </a:extLst>
          </p:cNvPr>
          <p:cNvGrpSpPr/>
          <p:nvPr/>
        </p:nvGrpSpPr>
        <p:grpSpPr>
          <a:xfrm>
            <a:off x="108000" y="1656000"/>
            <a:ext cx="8117577" cy="3726929"/>
            <a:chOff x="0" y="1450981"/>
            <a:chExt cx="8117577" cy="3726929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5" y="1450981"/>
              <a:ext cx="8070772" cy="3726929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2711624" y="1556792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  <a:endPara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9336" y="2276872"/>
              <a:ext cx="936104" cy="288032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0" name="타원 22"/>
            <p:cNvSpPr/>
            <p:nvPr/>
          </p:nvSpPr>
          <p:spPr>
            <a:xfrm>
              <a:off x="0" y="213285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703512" y="2276872"/>
              <a:ext cx="2664296" cy="28803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8" name="타원 22"/>
            <p:cNvSpPr/>
            <p:nvPr/>
          </p:nvSpPr>
          <p:spPr>
            <a:xfrm>
              <a:off x="1559496" y="213285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2DBC4CB-BACB-4CDA-B3E8-7E1E7D92DBC5}"/>
              </a:ext>
            </a:extLst>
          </p:cNvPr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468000" y="1728000"/>
              <a:ext cx="11244624" cy="1080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02. </a:t>
              </a:r>
              <a:r>
                <a:rPr lang="ko-KR" altLang="en-US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목적 </a:t>
              </a: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&amp; </a:t>
              </a:r>
              <a:r>
                <a:rPr lang="ko-KR" altLang="en-US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요구사항</a:t>
              </a:r>
              <a:r>
                <a:rPr lang="en-US" altLang="ko-KR" sz="60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 </a:t>
              </a:r>
              <a:endParaRPr lang="ko-KR" altLang="en-US" sz="6000" spc="-30" dirty="0">
                <a:ln w="3175"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70000"/>
                    </a:prst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j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8612D8-1A11-4EF4-886C-986FEC2F9122}"/>
              </a:ext>
            </a:extLst>
          </p:cNvPr>
          <p:cNvSpPr txBox="1"/>
          <p:nvPr/>
        </p:nvSpPr>
        <p:spPr>
          <a:xfrm>
            <a:off x="1800000" y="2808000"/>
            <a:ext cx="5760640" cy="260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목적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요구사항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관리자 요구 사항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에스코어 드림 4 Regular" panose="020B0503030302020204" pitchFamily="34" charset="-127"/>
              <a:buChar char="-"/>
            </a:pPr>
            <a:endParaRPr lang="ko-KR" altLang="en-US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2990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200"/>
              <a:ext cx="5062864" cy="5277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 리스트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입금대기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767064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입금대기 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 상황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입금이 확인되면 예약완료를 클릭해 업데이트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입금이 확인되지 않으면 예약취소를 클릭해 업데이트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46B9A1-9D52-4663-880F-0516C37766D9}"/>
              </a:ext>
            </a:extLst>
          </p:cNvPr>
          <p:cNvGrpSpPr/>
          <p:nvPr/>
        </p:nvGrpSpPr>
        <p:grpSpPr>
          <a:xfrm>
            <a:off x="108000" y="1656000"/>
            <a:ext cx="8209434" cy="3807950"/>
            <a:chOff x="108000" y="1656000"/>
            <a:chExt cx="8209434" cy="3807950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8000" y="1656000"/>
              <a:ext cx="8209434" cy="380795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C134CFE-46F3-4FA0-8C14-ECE3A3B1B990}"/>
                </a:ext>
              </a:extLst>
            </p:cNvPr>
            <p:cNvSpPr/>
            <p:nvPr/>
          </p:nvSpPr>
          <p:spPr>
            <a:xfrm>
              <a:off x="1487488" y="2348880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13" name="타원 22">
              <a:extLst>
                <a:ext uri="{FF2B5EF4-FFF2-40B4-BE49-F238E27FC236}">
                  <a16:creationId xmlns:a16="http://schemas.microsoft.com/office/drawing/2014/main" id="{889E8593-5E27-45DE-9552-FC141DD62041}"/>
                </a:ext>
              </a:extLst>
            </p:cNvPr>
            <p:cNvSpPr/>
            <p:nvPr/>
          </p:nvSpPr>
          <p:spPr>
            <a:xfrm>
              <a:off x="7464152" y="2996952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2B00BF0-928A-45F5-B349-6C0FE2482280}"/>
              </a:ext>
            </a:extLst>
          </p:cNvPr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예약리스트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000" y="1656000"/>
            <a:ext cx="8137426" cy="403574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 리스트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예약완료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767064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예약완료 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 상황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잘못 추가했거나 전화 문의로 예약 취소를 원하면 예약 취소를 통해 업데이트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DD0EFC6-F72F-4D79-8440-0C91501671E5}"/>
              </a:ext>
            </a:extLst>
          </p:cNvPr>
          <p:cNvSpPr/>
          <p:nvPr/>
        </p:nvSpPr>
        <p:spPr>
          <a:xfrm>
            <a:off x="1487488" y="2348880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12" name="타원 22">
            <a:extLst>
              <a:ext uri="{FF2B5EF4-FFF2-40B4-BE49-F238E27FC236}">
                <a16:creationId xmlns:a16="http://schemas.microsoft.com/office/drawing/2014/main" id="{D7C08B16-EC5C-4127-80F0-88D10E6660C4}"/>
              </a:ext>
            </a:extLst>
          </p:cNvPr>
          <p:cNvSpPr/>
          <p:nvPr/>
        </p:nvSpPr>
        <p:spPr>
          <a:xfrm>
            <a:off x="7392144" y="2996952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44D7A9-B45C-4EB7-8411-5239386A8005}"/>
              </a:ext>
            </a:extLst>
          </p:cNvPr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예약리스트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 리스트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예약당일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767064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예약당일 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 상황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예약당일 입실이 확인되면 입실완료 버튼을 클릭해 대여중으로 업데이트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대여가 완료되었으면 대여완료 버튼을 클릭해 대여완료로 업데이트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C0F86B-526C-4441-97FC-3AC865D36A9A}"/>
              </a:ext>
            </a:extLst>
          </p:cNvPr>
          <p:cNvGrpSpPr/>
          <p:nvPr/>
        </p:nvGrpSpPr>
        <p:grpSpPr>
          <a:xfrm>
            <a:off x="108000" y="1656000"/>
            <a:ext cx="8212858" cy="5134034"/>
            <a:chOff x="46806" y="1450981"/>
            <a:chExt cx="8212858" cy="5134034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8137426" cy="3782091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87488" y="2060848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40" name="타원 22"/>
            <p:cNvSpPr/>
            <p:nvPr/>
          </p:nvSpPr>
          <p:spPr>
            <a:xfrm>
              <a:off x="7464152" y="2730831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  <p:pic>
          <p:nvPicPr>
            <p:cNvPr id="54" name="그림 53"/>
            <p:cNvPicPr>
              <a:picLocks/>
            </p:cNvPicPr>
            <p:nvPr/>
          </p:nvPicPr>
          <p:blipFill rotWithShape="1">
            <a:blip r:embed="rId4"/>
            <a:srcRect r="1555" b="5757"/>
            <a:stretch/>
          </p:blipFill>
          <p:spPr>
            <a:xfrm>
              <a:off x="1808856" y="3610981"/>
              <a:ext cx="6450808" cy="148286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5"/>
            <a:srcRect b="5980"/>
            <a:stretch/>
          </p:blipFill>
          <p:spPr>
            <a:xfrm>
              <a:off x="1808856" y="5107700"/>
              <a:ext cx="6450808" cy="147731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56" name="타원 22"/>
            <p:cNvSpPr/>
            <p:nvPr/>
          </p:nvSpPr>
          <p:spPr>
            <a:xfrm>
              <a:off x="7464152" y="4131861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95FB4B6-C685-4EA8-B1C1-6AE4FF371037}"/>
              </a:ext>
            </a:extLst>
          </p:cNvPr>
          <p:cNvSpPr txBox="1"/>
          <p:nvPr/>
        </p:nvSpPr>
        <p:spPr>
          <a:xfrm>
            <a:off x="6600056" y="4997901"/>
            <a:ext cx="1785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sz="12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대여중</a:t>
            </a:r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 </a:t>
            </a:r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업데이트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AF12AC-7CDA-483E-839F-FBC2405C9D3E}"/>
              </a:ext>
            </a:extLst>
          </p:cNvPr>
          <p:cNvSpPr txBox="1"/>
          <p:nvPr/>
        </p:nvSpPr>
        <p:spPr>
          <a:xfrm>
            <a:off x="6600056" y="6456801"/>
            <a:ext cx="1785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대여완료</a:t>
            </a:r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 </a:t>
            </a:r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업데이트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DC9101-40BD-406F-A158-B79C907A896D}"/>
              </a:ext>
            </a:extLst>
          </p:cNvPr>
          <p:cNvSpPr/>
          <p:nvPr/>
        </p:nvSpPr>
        <p:spPr>
          <a:xfrm>
            <a:off x="7774388" y="6181769"/>
            <a:ext cx="385867" cy="172240"/>
          </a:xfrm>
          <a:prstGeom prst="rect">
            <a:avLst/>
          </a:prstGeom>
          <a:noFill/>
          <a:ln w="254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401370-28CD-4EDF-82EE-3267C5BB34F5}"/>
              </a:ext>
            </a:extLst>
          </p:cNvPr>
          <p:cNvSpPr/>
          <p:nvPr/>
        </p:nvSpPr>
        <p:spPr>
          <a:xfrm>
            <a:off x="7774388" y="4632009"/>
            <a:ext cx="385867" cy="114237"/>
          </a:xfrm>
          <a:prstGeom prst="rect">
            <a:avLst/>
          </a:prstGeom>
          <a:noFill/>
          <a:ln w="254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C488C0-9618-47B2-8968-C72252BF2296}"/>
              </a:ext>
            </a:extLst>
          </p:cNvPr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예약리스트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 리스트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환불요청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767064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환불요청 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 상황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환불완료 버튼을 클릭해 환불 진행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8D4256-729D-4E27-9FD6-580A8A84C6BD}"/>
              </a:ext>
            </a:extLst>
          </p:cNvPr>
          <p:cNvGrpSpPr/>
          <p:nvPr/>
        </p:nvGrpSpPr>
        <p:grpSpPr>
          <a:xfrm>
            <a:off x="108000" y="1656000"/>
            <a:ext cx="8143458" cy="3850226"/>
            <a:chOff x="46806" y="1450981"/>
            <a:chExt cx="8143458" cy="3850226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8143458" cy="3850226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87488" y="2060848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40" name="타원 22"/>
            <p:cNvSpPr/>
            <p:nvPr/>
          </p:nvSpPr>
          <p:spPr>
            <a:xfrm>
              <a:off x="7330950" y="2719925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056DF3A-CBD2-4BAC-92E8-BF63AFE50AB4}"/>
              </a:ext>
            </a:extLst>
          </p:cNvPr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예약리스트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예약 리스트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환불완료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280000" y="1980000"/>
            <a:ext cx="3767064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환불요청 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예약 상황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환불완료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39021B4-BB7B-4F98-A580-45D925A66DF7}"/>
              </a:ext>
            </a:extLst>
          </p:cNvPr>
          <p:cNvGrpSpPr/>
          <p:nvPr/>
        </p:nvGrpSpPr>
        <p:grpSpPr>
          <a:xfrm>
            <a:off x="108000" y="1696032"/>
            <a:ext cx="8172000" cy="3738186"/>
            <a:chOff x="108000" y="1696032"/>
            <a:chExt cx="8172000" cy="3738186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8000" y="1696032"/>
              <a:ext cx="8172000" cy="3738186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548682" y="2265867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40" name="타원 22"/>
            <p:cNvSpPr/>
            <p:nvPr/>
          </p:nvSpPr>
          <p:spPr>
            <a:xfrm>
              <a:off x="7320136" y="2924944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7D2937C-53D2-48E2-9272-A35ABB8CA93E}"/>
              </a:ext>
            </a:extLst>
          </p:cNvPr>
          <p:cNvSpPr txBox="1"/>
          <p:nvPr/>
        </p:nvSpPr>
        <p:spPr>
          <a:xfrm>
            <a:off x="0" y="0"/>
            <a:ext cx="35037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예약리스트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회원리스트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회원리스트 관리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회원리스트 관리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40000" y="1980000"/>
            <a:ext cx="3312368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회원리스트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수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select box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전체회원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유효회원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탈퇴 비활성회원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선택하여 리스트 출력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8F7857-8FDF-453C-B288-E434F40EBB6D}"/>
              </a:ext>
            </a:extLst>
          </p:cNvPr>
          <p:cNvGrpSpPr/>
          <p:nvPr/>
        </p:nvGrpSpPr>
        <p:grpSpPr>
          <a:xfrm>
            <a:off x="144000" y="1800000"/>
            <a:ext cx="8280000" cy="4733393"/>
            <a:chOff x="46806" y="1450981"/>
            <a:chExt cx="8280000" cy="4733393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8280000" cy="4321977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87488" y="2276872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604833" y="5117574"/>
              <a:ext cx="1619250" cy="1066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40" name="타원 22"/>
            <p:cNvSpPr/>
            <p:nvPr/>
          </p:nvSpPr>
          <p:spPr>
            <a:xfrm>
              <a:off x="6460817" y="4858189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  <p:sp>
          <p:nvSpPr>
            <p:cNvPr id="57" name="타원 22"/>
            <p:cNvSpPr/>
            <p:nvPr/>
          </p:nvSpPr>
          <p:spPr>
            <a:xfrm>
              <a:off x="7032104" y="2305089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유효 회원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640000" y="1980000"/>
            <a:ext cx="3312368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유효 회원리스트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수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비활성화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비활성화 버튼을 클릭 시 유효회원 비활성회원으로 업데이트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F5AC02-14CC-4BA4-9EFF-2DDC61DDDDFC}"/>
              </a:ext>
            </a:extLst>
          </p:cNvPr>
          <p:cNvGrpSpPr/>
          <p:nvPr/>
        </p:nvGrpSpPr>
        <p:grpSpPr>
          <a:xfrm>
            <a:off x="144001" y="1800000"/>
            <a:ext cx="8280000" cy="4153143"/>
            <a:chOff x="46807" y="1450981"/>
            <a:chExt cx="8280000" cy="4153143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7" y="1450981"/>
              <a:ext cx="8280000" cy="4153143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87488" y="2276872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57" name="타원 22"/>
            <p:cNvSpPr/>
            <p:nvPr/>
          </p:nvSpPr>
          <p:spPr>
            <a:xfrm>
              <a:off x="7294950" y="3512029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81DDF21-2CAD-4A5C-9F3D-F81A1E782BEB}"/>
              </a:ext>
            </a:extLst>
          </p:cNvPr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회원리스트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비활성 회원 리스트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640000" y="1980000"/>
            <a:ext cx="3312368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비활성 회원리스트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수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리스트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복구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복구 버튼을 클릭 시 비활성회원 유효회원으로 업데이트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C5828B-2BEF-4FCC-BFFE-C29F8869494A}"/>
              </a:ext>
            </a:extLst>
          </p:cNvPr>
          <p:cNvGrpSpPr/>
          <p:nvPr/>
        </p:nvGrpSpPr>
        <p:grpSpPr>
          <a:xfrm>
            <a:off x="144000" y="1800000"/>
            <a:ext cx="8280000" cy="3637683"/>
            <a:chOff x="46806" y="1450981"/>
            <a:chExt cx="8280000" cy="3637683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8280000" cy="3637683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87488" y="2276872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</a:p>
          </p:txBody>
        </p:sp>
        <p:sp>
          <p:nvSpPr>
            <p:cNvPr id="57" name="타원 22"/>
            <p:cNvSpPr/>
            <p:nvPr/>
          </p:nvSpPr>
          <p:spPr>
            <a:xfrm>
              <a:off x="7510974" y="3476009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BA6E18-CA9A-4574-91C9-FC480D71B875}"/>
              </a:ext>
            </a:extLst>
          </p:cNvPr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회원리스트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파티룸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B3273B-2198-4CEF-BF0F-79F8D2FE4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0" y="2088000"/>
            <a:ext cx="5952024" cy="30286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DDD4EBA-03AC-4199-9751-8C8E82842E5E}"/>
              </a:ext>
            </a:extLst>
          </p:cNvPr>
          <p:cNvGrpSpPr/>
          <p:nvPr/>
        </p:nvGrpSpPr>
        <p:grpSpPr>
          <a:xfrm>
            <a:off x="1" y="288002"/>
            <a:ext cx="12191998" cy="1080000"/>
            <a:chOff x="393855" y="1434929"/>
            <a:chExt cx="7141906" cy="881390"/>
          </a:xfrm>
        </p:grpSpPr>
        <p:sp>
          <p:nvSpPr>
            <p:cNvPr id="9" name="사각형: 잘린 한쪽 모서리 369">
              <a:extLst>
                <a:ext uri="{FF2B5EF4-FFF2-40B4-BE49-F238E27FC236}">
                  <a16:creationId xmlns:a16="http://schemas.microsoft.com/office/drawing/2014/main" id="{D91DE040-5242-4520-A933-4BAD78F022C3}"/>
                </a:ext>
              </a:extLst>
            </p:cNvPr>
            <p:cNvSpPr/>
            <p:nvPr/>
          </p:nvSpPr>
          <p:spPr>
            <a:xfrm>
              <a:off x="393855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D4F132-74D4-48D4-ABA5-C80369E1D303}"/>
                </a:ext>
              </a:extLst>
            </p:cNvPr>
            <p:cNvSpPr/>
            <p:nvPr/>
          </p:nvSpPr>
          <p:spPr>
            <a:xfrm>
              <a:off x="541473" y="1611205"/>
              <a:ext cx="506286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ko-KR" altLang="en-US" sz="320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j-cs"/>
                </a:rPr>
                <a:t>프로젝트 목적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DC306D-4972-4BE6-A560-28F7916AE636}"/>
              </a:ext>
            </a:extLst>
          </p:cNvPr>
          <p:cNvSpPr txBox="1"/>
          <p:nvPr/>
        </p:nvSpPr>
        <p:spPr>
          <a:xfrm>
            <a:off x="0" y="0"/>
            <a:ext cx="1847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02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목적 </a:t>
            </a:r>
            <a:r>
              <a:rPr lang="en-US" altLang="ko-KR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&amp; </a:t>
            </a:r>
            <a:r>
              <a:rPr lang="ko-KR" altLang="en-US" sz="1200" spc="-30" dirty="0">
                <a:ln w="3175">
                  <a:noFill/>
                </a:ln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j-cs"/>
              </a:rPr>
              <a:t>요구사항</a:t>
            </a:r>
            <a:endParaRPr lang="ko-KR" altLang="en-US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637359-AC58-4675-B2BE-620766C6E50C}"/>
              </a:ext>
            </a:extLst>
          </p:cNvPr>
          <p:cNvSpPr txBox="1"/>
          <p:nvPr/>
        </p:nvSpPr>
        <p:spPr>
          <a:xfrm>
            <a:off x="252001" y="2672077"/>
            <a:ext cx="5112568" cy="1765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  <a:tabLst>
                <a:tab pos="543560" algn="l"/>
              </a:tabLst>
            </a:pPr>
            <a:r>
              <a:rPr lang="ko-KR" altLang="ko-KR" sz="1800" b="1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파티룸 예약 시스템 홈페이지 제작</a:t>
            </a:r>
          </a:p>
          <a:p>
            <a:pPr marL="342900" indent="-342900">
              <a:lnSpc>
                <a:spcPct val="150000"/>
              </a:lnSpc>
              <a:buFont typeface="맑은 고딕" panose="020B0503020000020004" pitchFamily="50" charset="-127"/>
              <a:buChar char="-"/>
              <a:tabLst>
                <a:tab pos="543560" algn="l"/>
              </a:tabLst>
            </a:pPr>
            <a:r>
              <a:rPr lang="ko-KR" altLang="ko-KR" sz="1800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모임 공간을 필요로 하는 고객을 대상으로 다양한 환경의 파티</a:t>
            </a:r>
            <a:r>
              <a:rPr lang="en-US" altLang="ko-KR" sz="1800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ko-KR" sz="1800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모임 공간을</a:t>
            </a:r>
            <a:r>
              <a:rPr lang="en-US" altLang="ko-KR" sz="1800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ko-KR" sz="1800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실시간 예약 서비스</a:t>
            </a:r>
            <a:r>
              <a:rPr lang="ko-KR" altLang="en-US" sz="1800" dirty="0"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제공</a:t>
            </a:r>
            <a:endParaRPr lang="ko-KR" altLang="ko-KR" sz="1800" dirty="0"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18044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관리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리스트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관리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40000" y="1980000"/>
            <a:ext cx="3360656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파티룸 리스트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파티룸 정보 출력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비활성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 err="1">
                <a:latin typeface="에스코어 드림 4 Regular"/>
                <a:ea typeface="에스코어 드림 4 Regular"/>
              </a:rPr>
              <a:t>파티룸을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수정하거나 삭제하기 위해 비활성상태로 만들어 추가 예약자 방지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3.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수정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 err="1">
                <a:latin typeface="에스코어 드림 4 Regular"/>
                <a:ea typeface="에스코어 드림 4 Regular"/>
              </a:rPr>
              <a:t>파티룸이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비활성화 상태일 때 수정버튼을 클릭해 파티룸 수정 클릭 시 파티룸 수정 페이지로 이동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4.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추가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 err="1">
                <a:latin typeface="에스코어 드림 4 Regular"/>
                <a:ea typeface="에스코어 드림 4 Regular"/>
              </a:rPr>
              <a:t>파티룸을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추가 시 클릭해 파티룸 추가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클릭 시 파티룸 추가 페이지로 이동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201D93-AFC8-44D3-BADA-FF0D973F43EC}"/>
              </a:ext>
            </a:extLst>
          </p:cNvPr>
          <p:cNvGrpSpPr/>
          <p:nvPr/>
        </p:nvGrpSpPr>
        <p:grpSpPr>
          <a:xfrm>
            <a:off x="144000" y="1548000"/>
            <a:ext cx="8560207" cy="5057998"/>
            <a:chOff x="46806" y="1450982"/>
            <a:chExt cx="8560207" cy="5057998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2"/>
              <a:ext cx="8560207" cy="5057998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0A8409E-6881-494A-9288-FC111FD4A7F7}"/>
                </a:ext>
              </a:extLst>
            </p:cNvPr>
            <p:cNvGrpSpPr/>
            <p:nvPr/>
          </p:nvGrpSpPr>
          <p:grpSpPr>
            <a:xfrm>
              <a:off x="1559496" y="2132856"/>
              <a:ext cx="6529695" cy="4219296"/>
              <a:chOff x="1559496" y="2132856"/>
              <a:chExt cx="6529695" cy="4219296"/>
            </a:xfrm>
          </p:grpSpPr>
          <p:sp>
            <p:nvSpPr>
              <p:cNvPr id="23" name="타원 22"/>
              <p:cNvSpPr/>
              <p:nvPr/>
            </p:nvSpPr>
            <p:spPr>
              <a:xfrm>
                <a:off x="1559496" y="2132856"/>
                <a:ext cx="288032" cy="288032"/>
              </a:xfrm>
              <a:prstGeom prst="ellipse">
                <a:avLst/>
              </a:prstGeom>
              <a:solidFill>
                <a:schemeClr val="dk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/>
                <a:r>
                  <a:rPr lang="en-US" altLang="ko-KR" sz="1100" b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1</a:t>
                </a:r>
              </a:p>
            </p:txBody>
          </p:sp>
          <p:sp>
            <p:nvSpPr>
              <p:cNvPr id="57" name="타원 22"/>
              <p:cNvSpPr/>
              <p:nvPr/>
            </p:nvSpPr>
            <p:spPr>
              <a:xfrm>
                <a:off x="7801159" y="2719909"/>
                <a:ext cx="288032" cy="288032"/>
              </a:xfrm>
              <a:prstGeom prst="ellipse">
                <a:avLst/>
              </a:prstGeom>
              <a:solidFill>
                <a:schemeClr val="dk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/>
                <a:r>
                  <a:rPr lang="en-US" altLang="ko-KR" sz="11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2</a:t>
                </a:r>
              </a:p>
            </p:txBody>
          </p:sp>
          <p:sp>
            <p:nvSpPr>
              <p:cNvPr id="61" name="타원 22"/>
              <p:cNvSpPr/>
              <p:nvPr/>
            </p:nvSpPr>
            <p:spPr>
              <a:xfrm>
                <a:off x="6718886" y="2719909"/>
                <a:ext cx="288032" cy="288032"/>
              </a:xfrm>
              <a:prstGeom prst="ellipse">
                <a:avLst/>
              </a:prstGeom>
              <a:solidFill>
                <a:schemeClr val="dk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/>
                <a:r>
                  <a:rPr lang="en-US" altLang="ko-KR" sz="11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3</a:t>
                </a:r>
              </a:p>
            </p:txBody>
          </p:sp>
          <p:sp>
            <p:nvSpPr>
              <p:cNvPr id="62" name="타원 22"/>
              <p:cNvSpPr/>
              <p:nvPr/>
            </p:nvSpPr>
            <p:spPr>
              <a:xfrm>
                <a:off x="7726998" y="6064120"/>
                <a:ext cx="288032" cy="288032"/>
              </a:xfrm>
              <a:prstGeom prst="ellipse">
                <a:avLst/>
              </a:prstGeom>
              <a:solidFill>
                <a:schemeClr val="dk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/>
                <a:r>
                  <a:rPr lang="en-US" altLang="ko-KR" sz="11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4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관리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추가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640000" y="1980000"/>
            <a:ext cx="3312368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파티룸 추가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파티룸 정보를 입력한다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이미지 추가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이미지 추가 시 클릭해 이미지를 추가한다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3.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추가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모든 정보를 입력 후 추가 버튼 클릭 시 파티룸 추가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F3CA59A-7735-433B-A0B9-F630228380B5}"/>
              </a:ext>
            </a:extLst>
          </p:cNvPr>
          <p:cNvGrpSpPr/>
          <p:nvPr/>
        </p:nvGrpSpPr>
        <p:grpSpPr>
          <a:xfrm>
            <a:off x="180000" y="1440000"/>
            <a:ext cx="7993409" cy="5368896"/>
            <a:chOff x="46806" y="1450981"/>
            <a:chExt cx="7993409" cy="5368896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7993409" cy="5368896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2702B09-E0B8-4D5C-AD88-2378DDC92C5C}"/>
                </a:ext>
              </a:extLst>
            </p:cNvPr>
            <p:cNvGrpSpPr/>
            <p:nvPr/>
          </p:nvGrpSpPr>
          <p:grpSpPr>
            <a:xfrm>
              <a:off x="1487488" y="2132856"/>
              <a:ext cx="6048672" cy="4581158"/>
              <a:chOff x="1487488" y="2132856"/>
              <a:chExt cx="6048672" cy="4581158"/>
            </a:xfrm>
          </p:grpSpPr>
          <p:sp>
            <p:nvSpPr>
              <p:cNvPr id="23" name="타원 22"/>
              <p:cNvSpPr/>
              <p:nvPr/>
            </p:nvSpPr>
            <p:spPr>
              <a:xfrm>
                <a:off x="1487488" y="2132856"/>
                <a:ext cx="288032" cy="288032"/>
              </a:xfrm>
              <a:prstGeom prst="ellipse">
                <a:avLst/>
              </a:prstGeom>
              <a:solidFill>
                <a:schemeClr val="dk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/>
                <a:r>
                  <a:rPr lang="en-US" altLang="ko-KR" sz="11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1</a:t>
                </a:r>
              </a:p>
            </p:txBody>
          </p:sp>
          <p:sp>
            <p:nvSpPr>
              <p:cNvPr id="57" name="타원 22"/>
              <p:cNvSpPr/>
              <p:nvPr/>
            </p:nvSpPr>
            <p:spPr>
              <a:xfrm>
                <a:off x="2363924" y="4941168"/>
                <a:ext cx="288032" cy="288032"/>
              </a:xfrm>
              <a:prstGeom prst="ellipse">
                <a:avLst/>
              </a:prstGeom>
              <a:solidFill>
                <a:schemeClr val="dk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/>
                <a:r>
                  <a:rPr lang="en-US" altLang="ko-KR" sz="1100" b="1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2</a:t>
                </a:r>
              </a:p>
            </p:txBody>
          </p:sp>
          <p:sp>
            <p:nvSpPr>
              <p:cNvPr id="61" name="타원 22"/>
              <p:cNvSpPr/>
              <p:nvPr/>
            </p:nvSpPr>
            <p:spPr>
              <a:xfrm>
                <a:off x="7248128" y="6425982"/>
                <a:ext cx="288032" cy="288032"/>
              </a:xfrm>
              <a:prstGeom prst="ellipse">
                <a:avLst/>
              </a:prstGeom>
              <a:solidFill>
                <a:schemeClr val="dk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/>
                <a:r>
                  <a:rPr lang="en-US" altLang="ko-KR" sz="11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3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C1665DC-ACFE-4C0B-AD3A-4CD7B6DEE6B5}"/>
              </a:ext>
            </a:extLst>
          </p:cNvPr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관리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추가 코드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CD791F-03DB-4F2E-9768-C3DD3E839826}"/>
              </a:ext>
            </a:extLst>
          </p:cNvPr>
          <p:cNvGrpSpPr/>
          <p:nvPr/>
        </p:nvGrpSpPr>
        <p:grpSpPr>
          <a:xfrm>
            <a:off x="1775259" y="1484784"/>
            <a:ext cx="8641482" cy="5211420"/>
            <a:chOff x="1631504" y="1450981"/>
            <a:chExt cx="8641482" cy="5211420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31504" y="1450981"/>
              <a:ext cx="8641482" cy="5211420"/>
            </a:xfrm>
            <a:prstGeom prst="rect">
              <a:avLst/>
            </a:prstGeom>
            <a:ln w="12700">
              <a:solidFill>
                <a:srgbClr val="FF9900"/>
              </a:solidFill>
            </a:ln>
          </p:spPr>
        </p:pic>
        <p:sp>
          <p:nvSpPr>
            <p:cNvPr id="67" name="TextBox 27"/>
            <p:cNvSpPr txBox="1"/>
            <p:nvPr/>
          </p:nvSpPr>
          <p:spPr>
            <a:xfrm>
              <a:off x="4902925" y="4979373"/>
              <a:ext cx="2098640" cy="256707"/>
            </a:xfrm>
            <a:prstGeom prst="rect">
              <a:avLst/>
            </a:prstGeom>
          </p:spPr>
          <p:txBody>
            <a:bodyPr vert="horz" wrap="square" lIns="91440" tIns="45720" rIns="91440" bIns="45720" anchor="t"/>
            <a:lstStyle/>
            <a:p>
              <a:pPr algn="ctr">
                <a:defRPr/>
              </a:pPr>
              <a:r>
                <a:rPr lang="ko-KR" altLang="en-US" sz="1600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파티룸 추가 컨트롤러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83B200E-9E1D-444D-8743-90448DC337B0}"/>
              </a:ext>
            </a:extLst>
          </p:cNvPr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662911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관리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이미지 추가 코드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4A7A30-F2F8-419D-BF04-88FA0066D88A}"/>
              </a:ext>
            </a:extLst>
          </p:cNvPr>
          <p:cNvGrpSpPr/>
          <p:nvPr/>
        </p:nvGrpSpPr>
        <p:grpSpPr>
          <a:xfrm>
            <a:off x="800139" y="1772816"/>
            <a:ext cx="10220325" cy="4124325"/>
            <a:chOff x="0" y="1366837"/>
            <a:chExt cx="10220325" cy="4124325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366837"/>
              <a:ext cx="10220325" cy="4124325"/>
            </a:xfrm>
            <a:prstGeom prst="rect">
              <a:avLst/>
            </a:prstGeom>
            <a:ln w="12700">
              <a:solidFill>
                <a:srgbClr val="FF9900"/>
              </a:solidFill>
            </a:ln>
          </p:spPr>
        </p:pic>
        <p:sp>
          <p:nvSpPr>
            <p:cNvPr id="67" name="TextBox 27"/>
            <p:cNvSpPr txBox="1"/>
            <p:nvPr/>
          </p:nvSpPr>
          <p:spPr>
            <a:xfrm>
              <a:off x="4142079" y="4607197"/>
              <a:ext cx="1936165" cy="576064"/>
            </a:xfrm>
            <a:prstGeom prst="rect">
              <a:avLst/>
            </a:prstGeom>
          </p:spPr>
          <p:txBody>
            <a:bodyPr vert="horz" wrap="square" lIns="91440" tIns="45720" rIns="91440" bIns="45720" anchor="t"/>
            <a:lstStyle>
              <a:defPPr>
                <a:defRPr lang="ko-KR"/>
              </a:defPPr>
              <a:lvl1pPr algn="ctr">
                <a:defRPr sz="160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defRPr>
              </a:lvl1pPr>
            </a:lstStyle>
            <a:p>
              <a:r>
                <a:rPr lang="ko-KR" altLang="en-US" dirty="0"/>
                <a:t>파티룸 이미지 추가 파일 업로드 코드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4A2E27F-16AE-4915-8552-560855B5F201}"/>
              </a:ext>
            </a:extLst>
          </p:cNvPr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5640" y="1583991"/>
            <a:ext cx="4624373" cy="493034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6629114" cy="50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관리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추가 </a:t>
              </a:r>
              <a:r>
                <a:rPr lang="en-US" altLang="ko-KR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ajax </a:t>
              </a:r>
              <a:r>
                <a:rPr lang="ko-KR" altLang="en-US" sz="3200" b="0" spc="-30" dirty="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코드</a:t>
              </a:r>
            </a:p>
          </p:txBody>
        </p:sp>
      </p:grpSp>
      <p:sp>
        <p:nvSpPr>
          <p:cNvPr id="67" name="TextBox 27"/>
          <p:cNvSpPr txBox="1"/>
          <p:nvPr/>
        </p:nvSpPr>
        <p:spPr>
          <a:xfrm>
            <a:off x="6129334" y="3717032"/>
            <a:ext cx="3312368" cy="256707"/>
          </a:xfrm>
          <a:prstGeom prst="rect">
            <a:avLst/>
          </a:prstGeom>
        </p:spPr>
        <p:txBody>
          <a:bodyPr vert="horz" wrap="square" lIns="91440" tIns="45720" rIns="91440" bIns="45720" anchor="t"/>
          <a:lstStyle>
            <a:defPPr>
              <a:defRPr lang="ko-KR"/>
            </a:defPPr>
            <a:lvl1pPr algn="ctr">
              <a:defRPr sz="160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ko-KR" altLang="en-US" dirty="0"/>
              <a:t>파티룸 추가 </a:t>
            </a:r>
            <a:r>
              <a:rPr lang="en-US" altLang="ko-KR" dirty="0"/>
              <a:t>ajax</a:t>
            </a:r>
            <a:r>
              <a:rPr lang="ko-KR" altLang="en-US" dirty="0"/>
              <a:t> 코드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29C5F5-B776-4705-9685-AC16331656AE}"/>
              </a:ext>
            </a:extLst>
          </p:cNvPr>
          <p:cNvSpPr/>
          <p:nvPr/>
        </p:nvSpPr>
        <p:spPr>
          <a:xfrm>
            <a:off x="2495600" y="1484784"/>
            <a:ext cx="6840760" cy="5112568"/>
          </a:xfrm>
          <a:prstGeom prst="rect">
            <a:avLst/>
          </a:prstGeom>
          <a:noFill/>
          <a:ln w="127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852BD-87FF-457A-876C-EC6C7053A50C}"/>
              </a:ext>
            </a:extLst>
          </p:cNvPr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6" y="1450981"/>
            <a:ext cx="8078495" cy="540701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관리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파티룸 수정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640000" y="1980000"/>
            <a:ext cx="3312368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파티룸 추가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수정하고 싶은 정보를 수정 입력한다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수정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수정하고 싶은 정보를 모두 입력 후 수정 버튼 클릭 시 파티룸 수정</a:t>
            </a:r>
          </a:p>
        </p:txBody>
      </p:sp>
      <p:sp>
        <p:nvSpPr>
          <p:cNvPr id="23" name="타원 22"/>
          <p:cNvSpPr/>
          <p:nvPr/>
        </p:nvSpPr>
        <p:spPr>
          <a:xfrm>
            <a:off x="1559496" y="213285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1" name="타원 22"/>
          <p:cNvSpPr/>
          <p:nvPr/>
        </p:nvSpPr>
        <p:spPr>
          <a:xfrm>
            <a:off x="7320136" y="645333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en-US" altLang="ko-KR" sz="1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1B9B9F-BF54-4221-8E83-6DBE36C06714}"/>
              </a:ext>
            </a:extLst>
          </p:cNvPr>
          <p:cNvSpPr txBox="1"/>
          <p:nvPr/>
        </p:nvSpPr>
        <p:spPr>
          <a:xfrm>
            <a:off x="0" y="0"/>
            <a:ext cx="53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 dirty="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 dirty="0">
                <a:latin typeface="에스코어 드림 6 Bold"/>
                <a:ea typeface="에스코어 드림 6 Bold"/>
                <a:cs typeface="+mj-cs"/>
              </a:rPr>
              <a:t> 파티룸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통계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통계분석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53039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통계분석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00000" y="1980000"/>
            <a:ext cx="3072664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통계분석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chart.js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를 사용한 통계분석 페이지</a:t>
            </a:r>
          </a:p>
          <a:p>
            <a:pPr marL="351472" indent="-171450">
              <a:buFont typeface="에스코어 드림 4 Regular"/>
              <a:buChar char="-"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통계 버튼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성별 통계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월별 회원 가입자 수 통계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월별 매출액 통계</a:t>
            </a:r>
          </a:p>
          <a:p>
            <a:pPr marL="351472" indent="-171450">
              <a:buFont typeface="에스코어 드림 4 Regular"/>
              <a:buChar char="-"/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월별 예약횟수 통계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3F7BE2-AF56-41D7-8854-52CB125B7B29}"/>
              </a:ext>
            </a:extLst>
          </p:cNvPr>
          <p:cNvGrpSpPr/>
          <p:nvPr/>
        </p:nvGrpSpPr>
        <p:grpSpPr>
          <a:xfrm>
            <a:off x="216000" y="1476000"/>
            <a:ext cx="8785498" cy="5244654"/>
            <a:chOff x="46806" y="1450981"/>
            <a:chExt cx="8785498" cy="5244654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806" y="1450981"/>
              <a:ext cx="8785498" cy="5244654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1415480" y="2132856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  <a:endPara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703512" y="2564904"/>
              <a:ext cx="4824536" cy="43204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61" name="타원 22"/>
            <p:cNvSpPr/>
            <p:nvPr/>
          </p:nvSpPr>
          <p:spPr>
            <a:xfrm>
              <a:off x="1559496" y="2420888"/>
              <a:ext cx="288032" cy="288032"/>
            </a:xfrm>
            <a:prstGeom prst="ellipse">
              <a:avLst/>
            </a:prstGeom>
            <a:solidFill>
              <a:schemeClr val="dk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en-US" altLang="ko-KR" sz="11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A50039A-14FC-41C2-8378-83BE67DA0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221543"/>
              </p:ext>
            </p:extLst>
          </p:nvPr>
        </p:nvGraphicFramePr>
        <p:xfrm>
          <a:off x="311680" y="1441018"/>
          <a:ext cx="8855496" cy="5269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7748">
                  <a:extLst>
                    <a:ext uri="{9D8B030D-6E8A-4147-A177-3AD203B41FA5}">
                      <a16:colId xmlns:a16="http://schemas.microsoft.com/office/drawing/2014/main" val="1451867841"/>
                    </a:ext>
                  </a:extLst>
                </a:gridCol>
                <a:gridCol w="4427748">
                  <a:extLst>
                    <a:ext uri="{9D8B030D-6E8A-4147-A177-3AD203B41FA5}">
                      <a16:colId xmlns:a16="http://schemas.microsoft.com/office/drawing/2014/main" val="4274702133"/>
                    </a:ext>
                  </a:extLst>
                </a:gridCol>
              </a:tblGrid>
              <a:tr h="26349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861570"/>
                  </a:ext>
                </a:extLst>
              </a:tr>
              <a:tr h="263490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295418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1" y="288002"/>
            <a:ext cx="12191998" cy="1080000"/>
            <a:chOff x="393854" y="1434929"/>
            <a:chExt cx="7141906" cy="88139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393854" y="1434929"/>
              <a:ext cx="7141906" cy="881390"/>
            </a:xfrm>
            <a:prstGeom prst="snip1Rect">
              <a:avLst>
                <a:gd name="adj" fmla="val 0"/>
              </a:avLst>
            </a:prstGeom>
            <a:gradFill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1471" y="1611198"/>
              <a:ext cx="5062864" cy="527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페이지 </a:t>
              </a:r>
              <a:r>
                <a:rPr lang="en-US" altLang="ko-KR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-</a:t>
              </a:r>
              <a:r>
                <a:rPr lang="ko-KR" altLang="en-US" sz="32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 통계분석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0"/>
            <a:ext cx="530391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07 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&amp;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기능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관리자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UI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</a:t>
            </a:r>
            <a:r>
              <a:rPr lang="en-US" altLang="ko-KR" sz="1200" b="0" spc="-30">
                <a:latin typeface="에스코어 드림 6 Bold"/>
                <a:ea typeface="에스코어 드림 6 Bold"/>
                <a:cs typeface="+mj-cs"/>
              </a:rPr>
              <a:t>-</a:t>
            </a:r>
            <a:r>
              <a:rPr lang="ko-KR" altLang="en-US" sz="1200" b="0" spc="-30">
                <a:latin typeface="에스코어 드림 6 Bold"/>
                <a:ea typeface="에스코어 드림 6 Bold"/>
                <a:cs typeface="+mj-cs"/>
              </a:rPr>
              <a:t> 통계분석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720000" y="1800000"/>
            <a:ext cx="2244624" cy="428915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180022" indent="0">
              <a:buFont typeface="에스코어 드림 4 Regular"/>
              <a:buNone/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1.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회원 성별 통계</a:t>
            </a:r>
          </a:p>
          <a:p>
            <a:pPr marL="180022" indent="0">
              <a:buFont typeface="에스코어 드림 4 Regular"/>
              <a:buNone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 marL="180022" indent="0">
              <a:buFont typeface="에스코어 드림 4 Regular"/>
              <a:buNone/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2.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월별 매출 통계</a:t>
            </a:r>
          </a:p>
          <a:p>
            <a:pPr marL="180022" indent="0">
              <a:buFont typeface="에스코어 드림 4 Regular"/>
              <a:buNone/>
              <a:defRPr/>
            </a:pPr>
            <a:endParaRPr lang="en-US" altLang="ko-KR" sz="1200" dirty="0">
              <a:latin typeface="에스코어 드림 4 Regular"/>
              <a:ea typeface="에스코어 드림 4 Regular"/>
            </a:endParaRPr>
          </a:p>
          <a:p>
            <a:pPr marL="180022" indent="0">
              <a:buFont typeface="에스코어 드림 4 Regular"/>
              <a:buNone/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3.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월별 가입자 통계</a:t>
            </a:r>
          </a:p>
          <a:p>
            <a:pPr marL="180022" indent="0">
              <a:buFont typeface="에스코어 드림 4 Regular"/>
              <a:buNone/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 marL="180022" indent="0">
              <a:buFont typeface="에스코어 드림 4 Regular"/>
              <a:buNone/>
              <a:defRPr/>
            </a:pPr>
            <a:r>
              <a:rPr lang="en-US" altLang="ko-KR" sz="1200" dirty="0">
                <a:latin typeface="에스코어 드림 4 Regular"/>
                <a:ea typeface="에스코어 드림 4 Regular"/>
              </a:rPr>
              <a:t>4.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월별 예약 통계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3726" y="1570440"/>
            <a:ext cx="3150091" cy="241039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9645" y="4230886"/>
            <a:ext cx="4064683" cy="227622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67031" y="1638493"/>
            <a:ext cx="4095322" cy="227428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06524" y="4230886"/>
            <a:ext cx="4124890" cy="2276222"/>
          </a:xfrm>
          <a:prstGeom prst="rect">
            <a:avLst/>
          </a:prstGeom>
        </p:spPr>
      </p:pic>
      <p:sp>
        <p:nvSpPr>
          <p:cNvPr id="71" name="타원 22"/>
          <p:cNvSpPr/>
          <p:nvPr/>
        </p:nvSpPr>
        <p:spPr>
          <a:xfrm>
            <a:off x="370159" y="1503403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</a:p>
        </p:txBody>
      </p:sp>
      <p:sp>
        <p:nvSpPr>
          <p:cNvPr id="72" name="타원 22"/>
          <p:cNvSpPr/>
          <p:nvPr/>
        </p:nvSpPr>
        <p:spPr>
          <a:xfrm>
            <a:off x="4811435" y="1501486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</a:p>
        </p:txBody>
      </p:sp>
      <p:sp>
        <p:nvSpPr>
          <p:cNvPr id="73" name="타원 22"/>
          <p:cNvSpPr/>
          <p:nvPr/>
        </p:nvSpPr>
        <p:spPr>
          <a:xfrm>
            <a:off x="370159" y="4141865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</a:p>
        </p:txBody>
      </p:sp>
      <p:sp>
        <p:nvSpPr>
          <p:cNvPr id="74" name="타원 22"/>
          <p:cNvSpPr/>
          <p:nvPr/>
        </p:nvSpPr>
        <p:spPr>
          <a:xfrm>
            <a:off x="4811435" y="4141865"/>
            <a:ext cx="288032" cy="288032"/>
          </a:xfrm>
          <a:prstGeom prst="ellipse">
            <a:avLst/>
          </a:prstGeom>
          <a:solidFill>
            <a:schemeClr val="dk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2899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" y="1341657"/>
            <a:ext cx="12191998" cy="3600000"/>
            <a:chOff x="2" y="1341657"/>
            <a:chExt cx="12191998" cy="3600000"/>
          </a:xfrm>
        </p:grpSpPr>
        <p:sp>
          <p:nvSpPr>
            <p:cNvPr id="9" name="사각형: 잘린 한쪽 모서리 369"/>
            <p:cNvSpPr/>
            <p:nvPr/>
          </p:nvSpPr>
          <p:spPr>
            <a:xfrm>
              <a:off x="2" y="1341657"/>
              <a:ext cx="12191998" cy="3600000"/>
            </a:xfrm>
            <a:prstGeom prst="snip1Rect">
              <a:avLst>
                <a:gd name="adj" fmla="val 0"/>
              </a:avLst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  <a:alpha val="70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8000" y="1728000"/>
              <a:ext cx="11244624" cy="114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  <a:defRPr/>
              </a:pPr>
              <a:r>
                <a:rPr lang="ko-KR" altLang="en-US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관리자 </a:t>
              </a:r>
              <a:r>
                <a:rPr lang="en-US" altLang="ko-KR" sz="6000" b="0" spc="-30">
                  <a:ln w="3175">
                    <a:solidFill>
                      <a:schemeClr val="bg1">
                        <a:alpha val="1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algn="ctr" rotWithShape="0">
                      <a:prstClr val="black">
                        <a:alpha val="70000"/>
                      </a:prstClr>
                    </a:outerShdw>
                  </a:effectLst>
                  <a:latin typeface="에스코어 드림 7 ExtraBold"/>
                  <a:ea typeface="에스코어 드림 7 ExtraBold"/>
                  <a:cs typeface="+mj-cs"/>
                </a:rPr>
                <a:t>UI</a:t>
              </a:r>
              <a:endParaRPr lang="en-US" altLang="ko-KR" sz="6000" b="0" spc="-30">
                <a:solidFill>
                  <a:schemeClr val="bg1"/>
                </a:solidFill>
                <a:latin typeface="에스코어 드림 7 ExtraBold"/>
                <a:ea typeface="에스코어 드림 7 ExtraBold"/>
                <a:cs typeface="+mj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00000" y="2808000"/>
            <a:ext cx="5760640" cy="66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에스코어 드림 4 Regular"/>
              <a:buChar char="-"/>
              <a:defRPr/>
            </a:pPr>
            <a:r>
              <a:rPr lang="ko-KR" altLang="en-US" sz="2800" dirty="0">
                <a:solidFill>
                  <a:schemeClr val="bg1"/>
                </a:solidFill>
                <a:latin typeface="에스코어 드림 4 Regular"/>
                <a:ea typeface="에스코어 드림 4 Regular"/>
              </a:rPr>
              <a:t>공지사항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rgbClr val="FF99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51404</TotalTime>
  <Words>4557</Words>
  <Application>Microsoft Office PowerPoint</Application>
  <PresentationFormat>와이드스크린</PresentationFormat>
  <Paragraphs>1125</Paragraphs>
  <Slides>106</Slides>
  <Notes>105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16" baseType="lpstr">
      <vt:lpstr>맑은 고딕</vt:lpstr>
      <vt:lpstr>에스코어 드림 5 Medium</vt:lpstr>
      <vt:lpstr>에스코어 드림 7 ExtraBold</vt:lpstr>
      <vt:lpstr>나눔고딕</vt:lpstr>
      <vt:lpstr>에스코어 드림 4 Regular</vt:lpstr>
      <vt:lpstr>에스코어 드림 6 Bold</vt:lpstr>
      <vt:lpstr>Calibri</vt:lpstr>
      <vt:lpstr>Century Gothic</vt:lpstr>
      <vt:lpstr>Arial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allaboutppt</dc:creator>
  <cp:lastModifiedBy>방서우</cp:lastModifiedBy>
  <cp:revision>1985</cp:revision>
  <cp:lastPrinted>2016-08-30T00:40:57Z</cp:lastPrinted>
  <dcterms:created xsi:type="dcterms:W3CDTF">2016-06-29T02:09:45Z</dcterms:created>
  <dcterms:modified xsi:type="dcterms:W3CDTF">2021-06-21T01:04:51Z</dcterms:modified>
</cp:coreProperties>
</file>